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2" r:id="rId3"/>
    <p:sldId id="264" r:id="rId4"/>
    <p:sldId id="263" r:id="rId5"/>
    <p:sldId id="265" r:id="rId6"/>
    <p:sldId id="266" r:id="rId7"/>
    <p:sldId id="259" r:id="rId8"/>
    <p:sldId id="260" r:id="rId9"/>
    <p:sldId id="258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BE494FC2-0DFF-4775-8013-09CA911F74D9}"/>
    <pc:docChg chg="custSel replTag">
      <pc:chgData name="Danny Young" userId="cb0f4ce2-eb4f-479e-8e8f-3beb257e632f" providerId="ADAL" clId="{BE494FC2-0DFF-4775-8013-09CA911F74D9}" dt="2021-12-11T08:03:06.163" v="0"/>
      <pc:docMkLst>
        <pc:docMk/>
      </pc:docMkLst>
    </pc:docChg>
  </pc:docChgLst>
  <pc:docChgLst>
    <pc:chgData name="Danny Young" userId="cb0f4ce2-eb4f-479e-8e8f-3beb257e632f" providerId="ADAL" clId="{0BED5BC2-6033-4918-A080-3D81A8804FD3}"/>
    <pc:docChg chg="modSld">
      <pc:chgData name="Danny Young" userId="cb0f4ce2-eb4f-479e-8e8f-3beb257e632f" providerId="ADAL" clId="{0BED5BC2-6033-4918-A080-3D81A8804FD3}" dt="2025-10-23T05:52:55.849" v="1" actId="20577"/>
      <pc:docMkLst>
        <pc:docMk/>
      </pc:docMkLst>
      <pc:sldChg chg="modSp mod">
        <pc:chgData name="Danny Young" userId="cb0f4ce2-eb4f-479e-8e8f-3beb257e632f" providerId="ADAL" clId="{0BED5BC2-6033-4918-A080-3D81A8804FD3}" dt="2025-10-23T05:52:55.849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0BED5BC2-6033-4918-A080-3D81A8804FD3}" dt="2025-10-23T05:52:55.849" v="1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5AD0C879-887B-4CB6-A435-C2F52D15E11D}"/>
    <pc:docChg chg="modSld">
      <pc:chgData name="Danny Young" userId="cb0f4ce2-eb4f-479e-8e8f-3beb257e632f" providerId="ADAL" clId="{5AD0C879-887B-4CB6-A435-C2F52D15E11D}" dt="2025-11-27T18:40:46.332" v="0" actId="9405"/>
      <pc:docMkLst>
        <pc:docMk/>
      </pc:docMkLst>
      <pc:sldChg chg="addSp mod">
        <pc:chgData name="Danny Young" userId="cb0f4ce2-eb4f-479e-8e8f-3beb257e632f" providerId="ADAL" clId="{5AD0C879-887B-4CB6-A435-C2F52D15E11D}" dt="2025-11-27T18:40:46.332" v="0" actId="9405"/>
        <pc:sldMkLst>
          <pc:docMk/>
          <pc:sldMk cId="1567774310" sldId="270"/>
        </pc:sldMkLst>
        <pc:inkChg chg="add">
          <ac:chgData name="Danny Young" userId="cb0f4ce2-eb4f-479e-8e8f-3beb257e632f" providerId="ADAL" clId="{5AD0C879-887B-4CB6-A435-C2F52D15E11D}" dt="2025-11-27T18:40:46.332" v="0" actId="9405"/>
          <ac:inkMkLst>
            <pc:docMk/>
            <pc:sldMk cId="1567774310" sldId="270"/>
            <ac:inkMk id="2" creationId="{AD0F66EC-E87D-32F9-F914-131969992F28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8:40:46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24 3441,'0'-1'0,"0"-1"0,0 1 0,-1 0 0,1 0 0,0-1 0,0 1 0,0 0-1,0 0 1,1 0 0,-1-1 0,0 1 0,1 0 0,-1 0 0,0 0 0,1 0 0,0-2 0,1 3-6,-1-1 1,0 1-1,1 0 0,-1 0 1,1 0-1,-1 0 0,0 0 1,1 0-1,-1 0 0,1 0 1,-1 1-1,0-1 0,1 1 0,-1-1 1,0 1-1,2 0 0,160 43 169,-124-36 3294,-57-8-3346,0 1 0,0 0 1,0 1-1,0 1 0,-28 8 1,13-1-532,1 2 1,-31 16-1,10 0-95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56DE8-2549-406D-8ED6-FAD3D269D747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A15CC-E035-456C-A1E0-DD1DAF6BB6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865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69099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631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5934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43EBB3-4913-40F9-9165-9A7023B4272A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535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EEA81D-CF3B-4AA9-A955-D10C652922F4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902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5226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483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37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2710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541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4528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15CC-E035-456C-A1E0-DD1DAF6BB63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2351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2169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2025-11-27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4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75.wmf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3.bin"/><Relationship Id="rId18" Type="http://schemas.openxmlformats.org/officeDocument/2006/relationships/image" Target="../media/image83.wmf"/><Relationship Id="rId26" Type="http://schemas.openxmlformats.org/officeDocument/2006/relationships/image" Target="../media/image87.wmf"/><Relationship Id="rId3" Type="http://schemas.openxmlformats.org/officeDocument/2006/relationships/oleObject" Target="../embeddings/oleObject78.bin"/><Relationship Id="rId21" Type="http://schemas.openxmlformats.org/officeDocument/2006/relationships/oleObject" Target="../embeddings/oleObject87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85.bin"/><Relationship Id="rId25" Type="http://schemas.openxmlformats.org/officeDocument/2006/relationships/oleObject" Target="../embeddings/oleObject89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29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2.bin"/><Relationship Id="rId24" Type="http://schemas.openxmlformats.org/officeDocument/2006/relationships/image" Target="../media/image86.wmf"/><Relationship Id="rId32" Type="http://schemas.openxmlformats.org/officeDocument/2006/relationships/image" Target="../media/image90.wmf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88.bin"/><Relationship Id="rId28" Type="http://schemas.openxmlformats.org/officeDocument/2006/relationships/image" Target="../media/image88.wmf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86.bin"/><Relationship Id="rId31" Type="http://schemas.openxmlformats.org/officeDocument/2006/relationships/oleObject" Target="../embeddings/oleObject92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1.wmf"/><Relationship Id="rId22" Type="http://schemas.openxmlformats.org/officeDocument/2006/relationships/image" Target="../media/image85.wmf"/><Relationship Id="rId27" Type="http://schemas.openxmlformats.org/officeDocument/2006/relationships/oleObject" Target="../embeddings/oleObject90.bin"/><Relationship Id="rId30" Type="http://schemas.openxmlformats.org/officeDocument/2006/relationships/image" Target="../media/image8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2.wmf"/><Relationship Id="rId4" Type="http://schemas.openxmlformats.org/officeDocument/2006/relationships/oleObject" Target="../embeddings/oleObject93.bin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03.wmf"/><Relationship Id="rId21" Type="http://schemas.openxmlformats.org/officeDocument/2006/relationships/image" Target="../media/image101.wmf"/><Relationship Id="rId34" Type="http://schemas.openxmlformats.org/officeDocument/2006/relationships/image" Target="../media/image106.wmf"/><Relationship Id="rId42" Type="http://schemas.openxmlformats.org/officeDocument/2006/relationships/oleObject" Target="../embeddings/oleObject116.bin"/><Relationship Id="rId47" Type="http://schemas.openxmlformats.org/officeDocument/2006/relationships/oleObject" Target="../embeddings/oleObject119.bin"/><Relationship Id="rId50" Type="http://schemas.openxmlformats.org/officeDocument/2006/relationships/oleObject" Target="../embeddings/oleObject121.bin"/><Relationship Id="rId55" Type="http://schemas.openxmlformats.org/officeDocument/2006/relationships/oleObject" Target="../embeddings/oleObject124.bin"/><Relationship Id="rId63" Type="http://schemas.openxmlformats.org/officeDocument/2006/relationships/image" Target="../media/image118.wmf"/><Relationship Id="rId7" Type="http://schemas.openxmlformats.org/officeDocument/2006/relationships/oleObject" Target="../embeddings/oleObject96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99.wmf"/><Relationship Id="rId29" Type="http://schemas.openxmlformats.org/officeDocument/2006/relationships/image" Target="../media/image104.wmf"/><Relationship Id="rId11" Type="http://schemas.openxmlformats.org/officeDocument/2006/relationships/oleObject" Target="../embeddings/oleObject98.bin"/><Relationship Id="rId24" Type="http://schemas.openxmlformats.org/officeDocument/2006/relationships/oleObject" Target="../embeddings/oleObject105.bin"/><Relationship Id="rId32" Type="http://schemas.openxmlformats.org/officeDocument/2006/relationships/oleObject" Target="../embeddings/oleObject110.bin"/><Relationship Id="rId37" Type="http://schemas.openxmlformats.org/officeDocument/2006/relationships/oleObject" Target="../embeddings/oleObject113.bin"/><Relationship Id="rId40" Type="http://schemas.openxmlformats.org/officeDocument/2006/relationships/oleObject" Target="../embeddings/oleObject115.bin"/><Relationship Id="rId45" Type="http://schemas.openxmlformats.org/officeDocument/2006/relationships/oleObject" Target="../embeddings/oleObject118.bin"/><Relationship Id="rId53" Type="http://schemas.openxmlformats.org/officeDocument/2006/relationships/oleObject" Target="../embeddings/oleObject123.bin"/><Relationship Id="rId58" Type="http://schemas.openxmlformats.org/officeDocument/2006/relationships/oleObject" Target="../embeddings/oleObject126.bin"/><Relationship Id="rId5" Type="http://schemas.openxmlformats.org/officeDocument/2006/relationships/oleObject" Target="../embeddings/oleObject95.bin"/><Relationship Id="rId61" Type="http://schemas.openxmlformats.org/officeDocument/2006/relationships/image" Target="../media/image117.wmf"/><Relationship Id="rId19" Type="http://schemas.openxmlformats.org/officeDocument/2006/relationships/oleObject" Target="../embeddings/oleObject102.bin"/><Relationship Id="rId14" Type="http://schemas.openxmlformats.org/officeDocument/2006/relationships/image" Target="../media/image98.wmf"/><Relationship Id="rId22" Type="http://schemas.openxmlformats.org/officeDocument/2006/relationships/oleObject" Target="../embeddings/oleObject104.bin"/><Relationship Id="rId27" Type="http://schemas.openxmlformats.org/officeDocument/2006/relationships/oleObject" Target="../embeddings/oleObject107.bin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2.bin"/><Relationship Id="rId43" Type="http://schemas.openxmlformats.org/officeDocument/2006/relationships/oleObject" Target="../embeddings/oleObject117.bin"/><Relationship Id="rId48" Type="http://schemas.openxmlformats.org/officeDocument/2006/relationships/oleObject" Target="../embeddings/oleObject120.bin"/><Relationship Id="rId56" Type="http://schemas.openxmlformats.org/officeDocument/2006/relationships/image" Target="../media/image115.wmf"/><Relationship Id="rId64" Type="http://schemas.openxmlformats.org/officeDocument/2006/relationships/customXml" Target="../ink/ink1.xml"/><Relationship Id="rId8" Type="http://schemas.openxmlformats.org/officeDocument/2006/relationships/image" Target="../media/image95.wmf"/><Relationship Id="rId51" Type="http://schemas.openxmlformats.org/officeDocument/2006/relationships/image" Target="../media/image113.wmf"/><Relationship Id="rId3" Type="http://schemas.openxmlformats.org/officeDocument/2006/relationships/oleObject" Target="../embeddings/oleObject94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6.bin"/><Relationship Id="rId33" Type="http://schemas.openxmlformats.org/officeDocument/2006/relationships/oleObject" Target="../embeddings/oleObject111.bin"/><Relationship Id="rId38" Type="http://schemas.openxmlformats.org/officeDocument/2006/relationships/oleObject" Target="../embeddings/oleObject114.bin"/><Relationship Id="rId46" Type="http://schemas.openxmlformats.org/officeDocument/2006/relationships/image" Target="../media/image111.wmf"/><Relationship Id="rId59" Type="http://schemas.openxmlformats.org/officeDocument/2006/relationships/image" Target="../media/image116.wmf"/><Relationship Id="rId20" Type="http://schemas.openxmlformats.org/officeDocument/2006/relationships/oleObject" Target="../embeddings/oleObject103.bin"/><Relationship Id="rId41" Type="http://schemas.openxmlformats.org/officeDocument/2006/relationships/image" Target="../media/image109.wmf"/><Relationship Id="rId54" Type="http://schemas.openxmlformats.org/officeDocument/2006/relationships/image" Target="../media/image114.wmf"/><Relationship Id="rId62" Type="http://schemas.openxmlformats.org/officeDocument/2006/relationships/oleObject" Target="../embeddings/oleObject1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wmf"/><Relationship Id="rId15" Type="http://schemas.openxmlformats.org/officeDocument/2006/relationships/oleObject" Target="../embeddings/oleObject100.bin"/><Relationship Id="rId23" Type="http://schemas.openxmlformats.org/officeDocument/2006/relationships/image" Target="../media/image102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107.wmf"/><Relationship Id="rId49" Type="http://schemas.openxmlformats.org/officeDocument/2006/relationships/image" Target="../media/image112.wmf"/><Relationship Id="rId57" Type="http://schemas.openxmlformats.org/officeDocument/2006/relationships/oleObject" Target="../embeddings/oleObject125.bin"/><Relationship Id="rId10" Type="http://schemas.openxmlformats.org/officeDocument/2006/relationships/image" Target="../media/image96.wmf"/><Relationship Id="rId31" Type="http://schemas.openxmlformats.org/officeDocument/2006/relationships/image" Target="../media/image105.wmf"/><Relationship Id="rId44" Type="http://schemas.openxmlformats.org/officeDocument/2006/relationships/image" Target="../media/image110.wmf"/><Relationship Id="rId52" Type="http://schemas.openxmlformats.org/officeDocument/2006/relationships/oleObject" Target="../embeddings/oleObject122.bin"/><Relationship Id="rId60" Type="http://schemas.openxmlformats.org/officeDocument/2006/relationships/oleObject" Target="../embeddings/oleObject127.bin"/><Relationship Id="rId65" Type="http://schemas.openxmlformats.org/officeDocument/2006/relationships/image" Target="../media/image119.png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7.bin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100.wmf"/><Relationship Id="rId39" Type="http://schemas.openxmlformats.org/officeDocument/2006/relationships/image" Target="../media/image10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7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8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6.wmf"/><Relationship Id="rId26" Type="http://schemas.openxmlformats.org/officeDocument/2006/relationships/image" Target="../media/image50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1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29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51.wmf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Relationship Id="rId27" Type="http://schemas.openxmlformats.org/officeDocument/2006/relationships/oleObject" Target="../embeddings/oleObject52.bin"/><Relationship Id="rId30" Type="http://schemas.openxmlformats.org/officeDocument/2006/relationships/image" Target="../media/image5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66.bin"/><Relationship Id="rId3" Type="http://schemas.openxmlformats.org/officeDocument/2006/relationships/oleObject" Target="../embeddings/oleObject54.bin"/><Relationship Id="rId21" Type="http://schemas.openxmlformats.org/officeDocument/2006/relationships/image" Target="../media/image61.wmf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7.wmf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8.bin"/><Relationship Id="rId24" Type="http://schemas.openxmlformats.org/officeDocument/2006/relationships/oleObject" Target="../embeddings/oleObject65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image" Target="../media/image62.wmf"/><Relationship Id="rId10" Type="http://schemas.openxmlformats.org/officeDocument/2006/relationships/image" Target="../media/image56.wmf"/><Relationship Id="rId19" Type="http://schemas.openxmlformats.org/officeDocument/2006/relationships/image" Target="../media/image60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8.wmf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6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2.4 </a:t>
            </a:r>
            <a:r>
              <a:rPr lang="en-CA" dirty="0"/>
              <a:t>Solving Problems with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32048"/>
            <a:ext cx="8640960" cy="1252736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Bob is twice as old as his brother Dave.  In 7 years from now, Bob will be only one and one-half times as old as Dave.  How old are they each now?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940152" y="15567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23528" y="1700808"/>
          <a:ext cx="3921125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65080" imgH="711000" progId="Equation.DSMT4">
                  <p:embed/>
                </p:oleObj>
              </mc:Choice>
              <mc:Fallback>
                <p:oleObj name="Equation" r:id="rId3" imgW="1765080" imgH="7110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700808"/>
                        <a:ext cx="3921125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94853" y="2276872"/>
          <a:ext cx="736787" cy="39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60" imgH="177480" progId="Equation.DSMT4">
                  <p:embed/>
                </p:oleObj>
              </mc:Choice>
              <mc:Fallback>
                <p:oleObj name="Equation" r:id="rId5" imgW="30456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3" y="2276872"/>
                        <a:ext cx="736787" cy="3933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7544" y="2780928"/>
          <a:ext cx="8905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77480" progId="Equation.DSMT4">
                  <p:embed/>
                </p:oleObj>
              </mc:Choice>
              <mc:Fallback>
                <p:oleObj name="Equation" r:id="rId7" imgW="3682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80928"/>
                        <a:ext cx="8905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868144" y="2206605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Let “x” be Dave’s age….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because it is the smaller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value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35696" y="2852936"/>
          <a:ext cx="30638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852936"/>
                        <a:ext cx="30638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725613" y="2286000"/>
          <a:ext cx="4905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2286000"/>
                        <a:ext cx="4905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868144" y="30689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Avoid using fractions!!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8144" y="342900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 7 years, each age will be added to 7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840682" y="2276475"/>
          <a:ext cx="10112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177480" progId="Equation.DSMT4">
                  <p:embed/>
                </p:oleObj>
              </mc:Choice>
              <mc:Fallback>
                <p:oleObj name="Equation" r:id="rId13" imgW="41904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682" y="2276475"/>
                        <a:ext cx="10112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24832" y="2790825"/>
          <a:ext cx="827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20" imgH="177480" progId="Equation.DSMT4">
                  <p:embed/>
                </p:oleObj>
              </mc:Choice>
              <mc:Fallback>
                <p:oleObj name="Equation" r:id="rId15" imgW="3427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832" y="2790825"/>
                        <a:ext cx="827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868144" y="4078813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 addition, BOB will </a:t>
            </a:r>
          </a:p>
          <a:p>
            <a:r>
              <a:rPr lang="en-CA" dirty="0">
                <a:solidFill>
                  <a:srgbClr val="FF0000"/>
                </a:solidFill>
              </a:rPr>
              <a:t>also be 1.5 times Dave’s age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51920" y="2218953"/>
          <a:ext cx="18367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760" imgH="253800" progId="Equation.DSMT4">
                  <p:embed/>
                </p:oleObj>
              </mc:Choice>
              <mc:Fallback>
                <p:oleObj name="Equation" r:id="rId17" imgW="76176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218953"/>
                        <a:ext cx="1836737" cy="561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868144" y="508518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an equation and solve for “x”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84622" y="3356992"/>
          <a:ext cx="263525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91880" imgH="393480" progId="Equation.DSMT4">
                  <p:embed/>
                </p:oleObj>
              </mc:Choice>
              <mc:Fallback>
                <p:oleObj name="Equation" r:id="rId19" imgW="1091880" imgH="393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622" y="3356992"/>
                        <a:ext cx="263525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60673" y="4331444"/>
          <a:ext cx="25431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54080" imgH="177480" progId="Equation.DSMT4">
                  <p:embed/>
                </p:oleObj>
              </mc:Choice>
              <mc:Fallback>
                <p:oleObj name="Equation" r:id="rId21" imgW="10540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673" y="4331444"/>
                        <a:ext cx="25431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554510" y="4941168"/>
          <a:ext cx="8572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510" y="4941168"/>
                        <a:ext cx="8572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51520" y="551723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Dave is 7 years old.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Bob is 14 years old</a:t>
            </a:r>
          </a:p>
        </p:txBody>
      </p:sp>
    </p:spTree>
    <p:extLst>
      <p:ext uri="{BB962C8B-B14F-4D97-AF65-F5344CB8AC3E}">
        <p14:creationId xmlns:p14="http://schemas.microsoft.com/office/powerpoint/2010/main" val="283510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1" grpId="0"/>
      <p:bldP spid="14" grpId="0"/>
      <p:bldP spid="16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35280" cy="1540768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The sum of three numbers is 33.  The second number is 7 less than the first, and the third number is three times the second. What are the numbers?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0152" y="15567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3528" y="1556792"/>
          <a:ext cx="3413125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939600" progId="Equation.DSMT4">
                  <p:embed/>
                </p:oleObj>
              </mc:Choice>
              <mc:Fallback>
                <p:oleObj name="Equation" r:id="rId3" imgW="1536480" imgH="939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56792"/>
                        <a:ext cx="3413125" cy="208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16819" y="2132856"/>
          <a:ext cx="8588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19" y="2132856"/>
                        <a:ext cx="8588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4543" y="2603500"/>
          <a:ext cx="12271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07960" imgH="177480" progId="Equation.DSMT4">
                  <p:embed/>
                </p:oleObj>
              </mc:Choice>
              <mc:Fallback>
                <p:oleObj name="Equation" r:id="rId7" imgW="50796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43" y="2603500"/>
                        <a:ext cx="12271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6425" y="3106738"/>
          <a:ext cx="9509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480" imgH="177480" progId="Equation.DSMT4">
                  <p:embed/>
                </p:oleObj>
              </mc:Choice>
              <mc:Fallback>
                <p:oleObj name="Equation" r:id="rId9" imgW="3934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3106738"/>
                        <a:ext cx="9509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0152" y="2350621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Let “x” be the second number because it is used in both sentences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483768" y="2687390"/>
          <a:ext cx="30638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39680" progId="Equation.DSMT4">
                  <p:embed/>
                </p:oleObj>
              </mc:Choice>
              <mc:Fallback>
                <p:oleObj name="Equation" r:id="rId11" imgW="12672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687390"/>
                        <a:ext cx="306387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232744" y="2099196"/>
          <a:ext cx="827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20" imgH="177480" progId="Equation.DSMT4">
                  <p:embed/>
                </p:oleObj>
              </mc:Choice>
              <mc:Fallback>
                <p:oleObj name="Equation" r:id="rId13" imgW="3427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744" y="2099196"/>
                        <a:ext cx="827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383433" y="3140968"/>
          <a:ext cx="460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177480" progId="Equation.DSMT4">
                  <p:embed/>
                </p:oleObj>
              </mc:Choice>
              <mc:Fallback>
                <p:oleObj name="Equation" r:id="rId15" imgW="1904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433" y="3140968"/>
                        <a:ext cx="4603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940152" y="335699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an equation and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solve for “x”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263849" y="3861048"/>
          <a:ext cx="27320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30040" imgH="177480" progId="Equation.DSMT4">
                  <p:embed/>
                </p:oleObj>
              </mc:Choice>
              <mc:Fallback>
                <p:oleObj name="Equation" r:id="rId17" imgW="1130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849" y="3861048"/>
                        <a:ext cx="27320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267744" y="4437112"/>
          <a:ext cx="16875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98400" imgH="177480" progId="Equation.DSMT4">
                  <p:embed/>
                </p:oleObj>
              </mc:Choice>
              <mc:Fallback>
                <p:oleObj name="Equation" r:id="rId19" imgW="69840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437112"/>
                        <a:ext cx="168751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771800" y="4941888"/>
          <a:ext cx="12271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960" imgH="177480" progId="Equation.DSMT4">
                  <p:embed/>
                </p:oleObj>
              </mc:Choice>
              <mc:Fallback>
                <p:oleObj name="Equation" r:id="rId21" imgW="5079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941888"/>
                        <a:ext cx="12271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964632" y="5365775"/>
          <a:ext cx="1103312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393480" progId="Equation.DSMT4">
                  <p:embed/>
                </p:oleObj>
              </mc:Choice>
              <mc:Fallback>
                <p:oleObj name="Equation" r:id="rId23" imgW="457200" imgH="393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4632" y="5365775"/>
                        <a:ext cx="1103312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145210" y="5627588"/>
          <a:ext cx="858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177480" progId="Equation.DSMT4">
                  <p:embed/>
                </p:oleObj>
              </mc:Choice>
              <mc:Fallback>
                <p:oleObj name="Equation" r:id="rId25" imgW="35532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210" y="5627588"/>
                        <a:ext cx="8588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713162" y="2636912"/>
          <a:ext cx="858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320" imgH="177480" progId="Equation.DSMT4">
                  <p:embed/>
                </p:oleObj>
              </mc:Choice>
              <mc:Fallback>
                <p:oleObj name="Equation" r:id="rId27" imgW="3553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2" y="2636912"/>
                        <a:ext cx="8588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775199" y="2098675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9040" imgH="177480" progId="Equation.DSMT4">
                  <p:embed/>
                </p:oleObj>
              </mc:Choice>
              <mc:Fallback>
                <p:oleObj name="Equation" r:id="rId29" imgW="4190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199" y="2098675"/>
                        <a:ext cx="1012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707904" y="3179316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9040" imgH="177480" progId="Equation.DSMT4">
                  <p:embed/>
                </p:oleObj>
              </mc:Choice>
              <mc:Fallback>
                <p:oleObj name="Equation" r:id="rId31" imgW="4190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179316"/>
                        <a:ext cx="1012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252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1450" y="174625"/>
            <a:ext cx="8699500" cy="3352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CA" sz="2200" dirty="0"/>
              <a:t>Challenge: 4 Adults and 2 students are trying to cross a river with a raft.  However, the raft can carry only 1 adult at a time, or 2 students, or 1 student at a time.  What is the minimum number of trips we need to take to bring everyone across?  </a:t>
            </a:r>
          </a:p>
          <a:p>
            <a:pPr marL="0" indent="0" eaLnBrk="1" hangingPunct="1">
              <a:buNone/>
            </a:pPr>
            <a:r>
              <a:rPr lang="en-CA" sz="2200" dirty="0"/>
              <a:t>Write an equation to describe the number of trips required for “a” number of adults and “k” number of kids.</a:t>
            </a:r>
          </a:p>
        </p:txBody>
      </p:sp>
      <p:sp>
        <p:nvSpPr>
          <p:cNvPr id="4" name="Flowchart: Punched Tape 3"/>
          <p:cNvSpPr/>
          <p:nvPr/>
        </p:nvSpPr>
        <p:spPr>
          <a:xfrm rot="5400000">
            <a:off x="2517775" y="3479800"/>
            <a:ext cx="3052763" cy="3217863"/>
          </a:xfrm>
          <a:prstGeom prst="flowChartPunchedTap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7800" y="4548188"/>
            <a:ext cx="430213" cy="520700"/>
            <a:chOff x="3352800" y="2998694"/>
            <a:chExt cx="950259" cy="1075765"/>
          </a:xfrm>
        </p:grpSpPr>
        <p:sp>
          <p:nvSpPr>
            <p:cNvPr id="6" name="Flowchart: Delay 5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570202" y="3070849"/>
              <a:ext cx="501429" cy="501804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Pie 7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>
              <a:off x="4019032" y="3349629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Diagonal Stripe 9"/>
            <p:cNvSpPr/>
            <p:nvPr/>
          </p:nvSpPr>
          <p:spPr>
            <a:xfrm flipH="1">
              <a:off x="3352800" y="3379147"/>
              <a:ext cx="284027" cy="324696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674688" y="4546600"/>
            <a:ext cx="430212" cy="519113"/>
            <a:chOff x="3352800" y="2998694"/>
            <a:chExt cx="950259" cy="1075765"/>
          </a:xfrm>
        </p:grpSpPr>
        <p:sp>
          <p:nvSpPr>
            <p:cNvPr id="12" name="Flowchart: Delay 11"/>
            <p:cNvSpPr/>
            <p:nvPr/>
          </p:nvSpPr>
          <p:spPr>
            <a:xfrm rot="16200000">
              <a:off x="3493365" y="3573335"/>
              <a:ext cx="648091" cy="354155"/>
            </a:xfrm>
            <a:prstGeom prst="flowChartDelay">
              <a:avLst/>
            </a:prstGeom>
            <a:solidFill>
              <a:srgbClr val="0070C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3570203" y="3071070"/>
              <a:ext cx="501428" cy="500049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" name="Pie 13"/>
            <p:cNvSpPr/>
            <p:nvPr/>
          </p:nvSpPr>
          <p:spPr>
            <a:xfrm>
              <a:off x="3577216" y="2998694"/>
              <a:ext cx="497922" cy="509920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" name="Diagonal Stripe 14"/>
            <p:cNvSpPr/>
            <p:nvPr/>
          </p:nvSpPr>
          <p:spPr>
            <a:xfrm>
              <a:off x="4019034" y="3347413"/>
              <a:ext cx="284025" cy="322400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6" name="Diagonal Stripe 15"/>
            <p:cNvSpPr/>
            <p:nvPr/>
          </p:nvSpPr>
          <p:spPr>
            <a:xfrm flipH="1">
              <a:off x="3352800" y="3380311"/>
              <a:ext cx="284025" cy="322400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1171575" y="4543425"/>
            <a:ext cx="430213" cy="520700"/>
            <a:chOff x="3352800" y="2998694"/>
            <a:chExt cx="950259" cy="1075765"/>
          </a:xfrm>
        </p:grpSpPr>
        <p:sp>
          <p:nvSpPr>
            <p:cNvPr id="18" name="Flowchart: Delay 17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9" name="Oval 18"/>
            <p:cNvSpPr/>
            <p:nvPr/>
          </p:nvSpPr>
          <p:spPr>
            <a:xfrm>
              <a:off x="3570202" y="3070849"/>
              <a:ext cx="501429" cy="50180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0" name="Pie 19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" name="Diagonal Stripe 20"/>
            <p:cNvSpPr/>
            <p:nvPr/>
          </p:nvSpPr>
          <p:spPr>
            <a:xfrm>
              <a:off x="4019032" y="3349631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2" name="Diagonal Stripe 21"/>
            <p:cNvSpPr/>
            <p:nvPr/>
          </p:nvSpPr>
          <p:spPr>
            <a:xfrm flipH="1">
              <a:off x="3352800" y="3379147"/>
              <a:ext cx="284027" cy="32469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22"/>
          <p:cNvGrpSpPr>
            <a:grpSpLocks/>
          </p:cNvGrpSpPr>
          <p:nvPr/>
        </p:nvGrpSpPr>
        <p:grpSpPr bwMode="auto">
          <a:xfrm>
            <a:off x="1668463" y="4541838"/>
            <a:ext cx="430212" cy="520700"/>
            <a:chOff x="3352800" y="2998694"/>
            <a:chExt cx="950259" cy="1075765"/>
          </a:xfrm>
        </p:grpSpPr>
        <p:sp>
          <p:nvSpPr>
            <p:cNvPr id="24" name="Flowchart: Delay 23"/>
            <p:cNvSpPr/>
            <p:nvPr/>
          </p:nvSpPr>
          <p:spPr>
            <a:xfrm rot="16200000">
              <a:off x="3492713" y="3572684"/>
              <a:ext cx="649395" cy="354155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5" name="Oval 24"/>
            <p:cNvSpPr/>
            <p:nvPr/>
          </p:nvSpPr>
          <p:spPr>
            <a:xfrm>
              <a:off x="3570203" y="3070849"/>
              <a:ext cx="501428" cy="501804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6" name="Pie 25"/>
            <p:cNvSpPr/>
            <p:nvPr/>
          </p:nvSpPr>
          <p:spPr>
            <a:xfrm>
              <a:off x="3577216" y="2998694"/>
              <a:ext cx="497922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7" name="Diagonal Stripe 26"/>
            <p:cNvSpPr/>
            <p:nvPr/>
          </p:nvSpPr>
          <p:spPr>
            <a:xfrm>
              <a:off x="4019034" y="3349629"/>
              <a:ext cx="284025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8" name="Diagonal Stripe 27"/>
            <p:cNvSpPr/>
            <p:nvPr/>
          </p:nvSpPr>
          <p:spPr>
            <a:xfrm flipH="1">
              <a:off x="3352800" y="3379147"/>
              <a:ext cx="284025" cy="324696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34"/>
          <p:cNvGrpSpPr>
            <a:grpSpLocks/>
          </p:cNvGrpSpPr>
          <p:nvPr/>
        </p:nvGrpSpPr>
        <p:grpSpPr bwMode="auto">
          <a:xfrm>
            <a:off x="855663" y="5213350"/>
            <a:ext cx="325437" cy="357188"/>
            <a:chOff x="3352800" y="2998694"/>
            <a:chExt cx="950259" cy="1075765"/>
          </a:xfrm>
        </p:grpSpPr>
        <p:sp>
          <p:nvSpPr>
            <p:cNvPr id="36" name="Flowchart: Delay 35"/>
            <p:cNvSpPr/>
            <p:nvPr/>
          </p:nvSpPr>
          <p:spPr>
            <a:xfrm rot="16200000">
              <a:off x="3491222" y="3573194"/>
              <a:ext cx="650239" cy="352292"/>
            </a:xfrm>
            <a:prstGeom prst="flowChartDelay">
              <a:avLst/>
            </a:prstGeom>
            <a:solidFill>
              <a:srgbClr val="FFFF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7" name="Oval 36"/>
            <p:cNvSpPr/>
            <p:nvPr/>
          </p:nvSpPr>
          <p:spPr>
            <a:xfrm>
              <a:off x="3570663" y="3070413"/>
              <a:ext cx="500625" cy="502021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8" name="Pie 37"/>
            <p:cNvSpPr/>
            <p:nvPr/>
          </p:nvSpPr>
          <p:spPr>
            <a:xfrm>
              <a:off x="3575300" y="2998694"/>
              <a:ext cx="500625" cy="511587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9" name="Diagonal Stripe 38"/>
            <p:cNvSpPr/>
            <p:nvPr/>
          </p:nvSpPr>
          <p:spPr>
            <a:xfrm>
              <a:off x="4020300" y="3347721"/>
              <a:ext cx="282759" cy="325120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0" name="Diagonal Stripe 39"/>
            <p:cNvSpPr/>
            <p:nvPr/>
          </p:nvSpPr>
          <p:spPr>
            <a:xfrm flipH="1">
              <a:off x="3352800" y="3381188"/>
              <a:ext cx="282759" cy="320340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40"/>
          <p:cNvGrpSpPr>
            <a:grpSpLocks/>
          </p:cNvGrpSpPr>
          <p:nvPr/>
        </p:nvGrpSpPr>
        <p:grpSpPr bwMode="auto">
          <a:xfrm>
            <a:off x="1209675" y="5211763"/>
            <a:ext cx="327025" cy="357187"/>
            <a:chOff x="3352800" y="2998694"/>
            <a:chExt cx="950259" cy="1075765"/>
          </a:xfrm>
        </p:grpSpPr>
        <p:sp>
          <p:nvSpPr>
            <p:cNvPr id="42" name="Flowchart: Delay 41"/>
            <p:cNvSpPr/>
            <p:nvPr/>
          </p:nvSpPr>
          <p:spPr>
            <a:xfrm rot="16200000">
              <a:off x="3491277" y="3571741"/>
              <a:ext cx="650241" cy="355195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3" name="Oval 42"/>
            <p:cNvSpPr/>
            <p:nvPr/>
          </p:nvSpPr>
          <p:spPr>
            <a:xfrm>
              <a:off x="3569608" y="3070410"/>
              <a:ext cx="502805" cy="50202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4" name="Pie 43"/>
            <p:cNvSpPr/>
            <p:nvPr/>
          </p:nvSpPr>
          <p:spPr>
            <a:xfrm>
              <a:off x="3578834" y="2998694"/>
              <a:ext cx="493580" cy="511585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5" name="Diagonal Stripe 44"/>
            <p:cNvSpPr/>
            <p:nvPr/>
          </p:nvSpPr>
          <p:spPr>
            <a:xfrm>
              <a:off x="4021673" y="3347719"/>
              <a:ext cx="281386" cy="325121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6" name="Diagonal Stripe 45"/>
            <p:cNvSpPr/>
            <p:nvPr/>
          </p:nvSpPr>
          <p:spPr>
            <a:xfrm flipH="1">
              <a:off x="3352800" y="3381189"/>
              <a:ext cx="281389" cy="32033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52"/>
          <p:cNvGrpSpPr>
            <a:grpSpLocks/>
          </p:cNvGrpSpPr>
          <p:nvPr/>
        </p:nvGrpSpPr>
        <p:grpSpPr bwMode="auto">
          <a:xfrm>
            <a:off x="2559050" y="4700588"/>
            <a:ext cx="795338" cy="577850"/>
            <a:chOff x="6008919" y="3883230"/>
            <a:chExt cx="795642" cy="577935"/>
          </a:xfrm>
        </p:grpSpPr>
        <p:sp>
          <p:nvSpPr>
            <p:cNvPr id="47" name="Flowchart: Alternate Process 46"/>
            <p:cNvSpPr/>
            <p:nvPr/>
          </p:nvSpPr>
          <p:spPr>
            <a:xfrm>
              <a:off x="6151849" y="4145206"/>
              <a:ext cx="652712" cy="6986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8" name="Flowchart: Alternate Process 47"/>
            <p:cNvSpPr/>
            <p:nvPr/>
          </p:nvSpPr>
          <p:spPr>
            <a:xfrm>
              <a:off x="6148672" y="4226180"/>
              <a:ext cx="654300" cy="7144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9" name="Flowchart: Alternate Process 48"/>
            <p:cNvSpPr/>
            <p:nvPr/>
          </p:nvSpPr>
          <p:spPr>
            <a:xfrm>
              <a:off x="6148672" y="4308743"/>
              <a:ext cx="654300" cy="7144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0" name="Flowchart: Alternate Process 49"/>
            <p:cNvSpPr/>
            <p:nvPr/>
          </p:nvSpPr>
          <p:spPr>
            <a:xfrm>
              <a:off x="6147085" y="4389716"/>
              <a:ext cx="654300" cy="71449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1" name="Flowchart: Process 50"/>
            <p:cNvSpPr/>
            <p:nvPr/>
          </p:nvSpPr>
          <p:spPr>
            <a:xfrm>
              <a:off x="6199492" y="3883230"/>
              <a:ext cx="44467" cy="427100"/>
            </a:xfrm>
            <a:prstGeom prst="flowChart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2" name="Isosceles Triangle 51"/>
            <p:cNvSpPr/>
            <p:nvPr/>
          </p:nvSpPr>
          <p:spPr>
            <a:xfrm rot="16200000">
              <a:off x="6038314" y="3864949"/>
              <a:ext cx="131782" cy="190573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5284788"/>
            <a:ext cx="164782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Flowchart: Process 54"/>
          <p:cNvSpPr/>
          <p:nvPr/>
        </p:nvSpPr>
        <p:spPr>
          <a:xfrm>
            <a:off x="3289300" y="5605463"/>
            <a:ext cx="2078038" cy="522287"/>
          </a:xfrm>
          <a:prstGeom prst="flowChartProces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1" name="Group 55"/>
          <p:cNvGrpSpPr>
            <a:grpSpLocks/>
          </p:cNvGrpSpPr>
          <p:nvPr/>
        </p:nvGrpSpPr>
        <p:grpSpPr bwMode="auto">
          <a:xfrm>
            <a:off x="7181850" y="4391025"/>
            <a:ext cx="430213" cy="520700"/>
            <a:chOff x="3352800" y="2998694"/>
            <a:chExt cx="950259" cy="1075765"/>
          </a:xfrm>
        </p:grpSpPr>
        <p:sp>
          <p:nvSpPr>
            <p:cNvPr id="57" name="Flowchart: Delay 56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8" name="Oval 57"/>
            <p:cNvSpPr/>
            <p:nvPr/>
          </p:nvSpPr>
          <p:spPr>
            <a:xfrm>
              <a:off x="3570202" y="3070849"/>
              <a:ext cx="501429" cy="50180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9" name="Pie 58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0" name="Diagonal Stripe 59"/>
            <p:cNvSpPr/>
            <p:nvPr/>
          </p:nvSpPr>
          <p:spPr>
            <a:xfrm>
              <a:off x="4019032" y="3349631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1" name="Diagonal Stripe 60"/>
            <p:cNvSpPr/>
            <p:nvPr/>
          </p:nvSpPr>
          <p:spPr>
            <a:xfrm flipH="1">
              <a:off x="3352800" y="3379147"/>
              <a:ext cx="284027" cy="32469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67"/>
          <p:cNvGrpSpPr>
            <a:grpSpLocks/>
          </p:cNvGrpSpPr>
          <p:nvPr/>
        </p:nvGrpSpPr>
        <p:grpSpPr bwMode="auto">
          <a:xfrm>
            <a:off x="6654800" y="4398963"/>
            <a:ext cx="430213" cy="520700"/>
            <a:chOff x="3352800" y="2998694"/>
            <a:chExt cx="950259" cy="1075765"/>
          </a:xfrm>
        </p:grpSpPr>
        <p:sp>
          <p:nvSpPr>
            <p:cNvPr id="69" name="Flowchart: Delay 68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0" name="Oval 69"/>
            <p:cNvSpPr/>
            <p:nvPr/>
          </p:nvSpPr>
          <p:spPr>
            <a:xfrm>
              <a:off x="3570202" y="3070849"/>
              <a:ext cx="501429" cy="501804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1" name="Pie 70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2" name="Diagonal Stripe 71"/>
            <p:cNvSpPr/>
            <p:nvPr/>
          </p:nvSpPr>
          <p:spPr>
            <a:xfrm>
              <a:off x="4019032" y="3349629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3" name="Diagonal Stripe 72"/>
            <p:cNvSpPr/>
            <p:nvPr/>
          </p:nvSpPr>
          <p:spPr>
            <a:xfrm flipH="1">
              <a:off x="3352800" y="3379147"/>
              <a:ext cx="284027" cy="324696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79"/>
          <p:cNvGrpSpPr>
            <a:grpSpLocks/>
          </p:cNvGrpSpPr>
          <p:nvPr/>
        </p:nvGrpSpPr>
        <p:grpSpPr bwMode="auto">
          <a:xfrm>
            <a:off x="6635750" y="5175250"/>
            <a:ext cx="327025" cy="358775"/>
            <a:chOff x="3352800" y="2998694"/>
            <a:chExt cx="950259" cy="1075765"/>
          </a:xfrm>
        </p:grpSpPr>
        <p:sp>
          <p:nvSpPr>
            <p:cNvPr id="81" name="Flowchart: Delay 80"/>
            <p:cNvSpPr/>
            <p:nvPr/>
          </p:nvSpPr>
          <p:spPr>
            <a:xfrm rot="16200000">
              <a:off x="3492716" y="3573180"/>
              <a:ext cx="647363" cy="355195"/>
            </a:xfrm>
            <a:prstGeom prst="flowChartDelay">
              <a:avLst/>
            </a:prstGeom>
            <a:solidFill>
              <a:srgbClr val="FFFF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2" name="Oval 81"/>
            <p:cNvSpPr/>
            <p:nvPr/>
          </p:nvSpPr>
          <p:spPr>
            <a:xfrm>
              <a:off x="3569608" y="3070096"/>
              <a:ext cx="502805" cy="499801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3" name="Pie 82"/>
            <p:cNvSpPr/>
            <p:nvPr/>
          </p:nvSpPr>
          <p:spPr>
            <a:xfrm>
              <a:off x="3578834" y="2998694"/>
              <a:ext cx="493580" cy="50932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4" name="Diagonal Stripe 83"/>
            <p:cNvSpPr/>
            <p:nvPr/>
          </p:nvSpPr>
          <p:spPr>
            <a:xfrm>
              <a:off x="4021673" y="3346177"/>
              <a:ext cx="281386" cy="323682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5" name="Diagonal Stripe 84"/>
            <p:cNvSpPr/>
            <p:nvPr/>
          </p:nvSpPr>
          <p:spPr>
            <a:xfrm flipH="1">
              <a:off x="3352800" y="3379496"/>
              <a:ext cx="281389" cy="323682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110"/>
          <p:cNvGrpSpPr>
            <a:grpSpLocks/>
          </p:cNvGrpSpPr>
          <p:nvPr/>
        </p:nvGrpSpPr>
        <p:grpSpPr bwMode="auto">
          <a:xfrm>
            <a:off x="2555875" y="4699000"/>
            <a:ext cx="796925" cy="577850"/>
            <a:chOff x="5733808" y="3976255"/>
            <a:chExt cx="795642" cy="577935"/>
          </a:xfrm>
        </p:grpSpPr>
        <p:grpSp>
          <p:nvGrpSpPr>
            <p:cNvPr id="11555" name="Group 91"/>
            <p:cNvGrpSpPr>
              <a:grpSpLocks/>
            </p:cNvGrpSpPr>
            <p:nvPr/>
          </p:nvGrpSpPr>
          <p:grpSpPr bwMode="auto">
            <a:xfrm>
              <a:off x="5733808" y="3976255"/>
              <a:ext cx="795642" cy="577935"/>
              <a:chOff x="6008919" y="3883230"/>
              <a:chExt cx="795642" cy="577935"/>
            </a:xfrm>
          </p:grpSpPr>
          <p:sp>
            <p:nvSpPr>
              <p:cNvPr id="93" name="Flowchart: Alternate Process 92"/>
              <p:cNvSpPr/>
              <p:nvPr/>
            </p:nvSpPr>
            <p:spPr>
              <a:xfrm>
                <a:off x="6151564" y="4145207"/>
                <a:ext cx="652997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94" name="Flowchart: Alternate Process 93"/>
              <p:cNvSpPr/>
              <p:nvPr/>
            </p:nvSpPr>
            <p:spPr>
              <a:xfrm>
                <a:off x="6149980" y="4226180"/>
                <a:ext cx="652997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95" name="Flowchart: Alternate Process 94"/>
              <p:cNvSpPr/>
              <p:nvPr/>
            </p:nvSpPr>
            <p:spPr>
              <a:xfrm>
                <a:off x="6149980" y="4308743"/>
                <a:ext cx="652997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96" name="Flowchart: Alternate Process 95"/>
              <p:cNvSpPr/>
              <p:nvPr/>
            </p:nvSpPr>
            <p:spPr>
              <a:xfrm>
                <a:off x="6146810" y="4389717"/>
                <a:ext cx="65458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97" name="Flowchart: Process 96"/>
              <p:cNvSpPr/>
              <p:nvPr/>
            </p:nvSpPr>
            <p:spPr>
              <a:xfrm>
                <a:off x="6199112" y="3883230"/>
                <a:ext cx="45964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98" name="Isosceles Triangle 97"/>
              <p:cNvSpPr/>
              <p:nvPr/>
            </p:nvSpPr>
            <p:spPr>
              <a:xfrm rot="16200000">
                <a:off x="6038125" y="3865139"/>
                <a:ext cx="131781" cy="19019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556" name="Group 98"/>
            <p:cNvGrpSpPr>
              <a:grpSpLocks/>
            </p:cNvGrpSpPr>
            <p:nvPr/>
          </p:nvGrpSpPr>
          <p:grpSpPr bwMode="auto">
            <a:xfrm>
              <a:off x="5933710" y="4045533"/>
              <a:ext cx="326748" cy="357904"/>
              <a:chOff x="3352800" y="2998694"/>
              <a:chExt cx="950259" cy="1075765"/>
            </a:xfrm>
          </p:grpSpPr>
          <p:sp>
            <p:nvSpPr>
              <p:cNvPr id="100" name="Flowchart: Delay 99"/>
              <p:cNvSpPr/>
              <p:nvPr/>
            </p:nvSpPr>
            <p:spPr>
              <a:xfrm rot="16200000">
                <a:off x="3490949" y="3572236"/>
                <a:ext cx="649035" cy="354924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3568865" y="3072030"/>
                <a:ext cx="502421" cy="501091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2" name="Pie 101"/>
              <p:cNvSpPr/>
              <p:nvPr/>
            </p:nvSpPr>
            <p:spPr>
              <a:xfrm>
                <a:off x="3578083" y="3000444"/>
                <a:ext cx="493203" cy="510639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Diagonal Stripe 102"/>
              <p:cNvSpPr/>
              <p:nvPr/>
            </p:nvSpPr>
            <p:spPr>
              <a:xfrm>
                <a:off x="4020584" y="3348824"/>
                <a:ext cx="281171" cy="32451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Diagonal Stripe 103"/>
              <p:cNvSpPr/>
              <p:nvPr/>
            </p:nvSpPr>
            <p:spPr>
              <a:xfrm flipH="1">
                <a:off x="3352222" y="3382229"/>
                <a:ext cx="281174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557" name="Group 104"/>
            <p:cNvGrpSpPr>
              <a:grpSpLocks/>
            </p:cNvGrpSpPr>
            <p:nvPr/>
          </p:nvGrpSpPr>
          <p:grpSpPr bwMode="auto">
            <a:xfrm>
              <a:off x="6181110" y="4043558"/>
              <a:ext cx="326748" cy="357904"/>
              <a:chOff x="3352800" y="2998694"/>
              <a:chExt cx="950259" cy="1075765"/>
            </a:xfrm>
          </p:grpSpPr>
          <p:sp>
            <p:nvSpPr>
              <p:cNvPr id="106" name="Flowchart: Delay 105"/>
              <p:cNvSpPr/>
              <p:nvPr/>
            </p:nvSpPr>
            <p:spPr>
              <a:xfrm rot="16200000">
                <a:off x="3490516" y="3573400"/>
                <a:ext cx="649035" cy="354924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3568432" y="3068422"/>
                <a:ext cx="502421" cy="501091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8" name="Pie 107"/>
              <p:cNvSpPr/>
              <p:nvPr/>
            </p:nvSpPr>
            <p:spPr>
              <a:xfrm>
                <a:off x="3577651" y="2996836"/>
                <a:ext cx="493203" cy="510639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Diagonal Stripe 108"/>
              <p:cNvSpPr/>
              <p:nvPr/>
            </p:nvSpPr>
            <p:spPr>
              <a:xfrm>
                <a:off x="4020152" y="3345217"/>
                <a:ext cx="281171" cy="32451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Diagonal Stripe 109"/>
              <p:cNvSpPr/>
              <p:nvPr/>
            </p:nvSpPr>
            <p:spPr>
              <a:xfrm flipH="1">
                <a:off x="3351790" y="3378621"/>
                <a:ext cx="281174" cy="32451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4" name="Group 137"/>
          <p:cNvGrpSpPr>
            <a:grpSpLocks/>
          </p:cNvGrpSpPr>
          <p:nvPr/>
        </p:nvGrpSpPr>
        <p:grpSpPr bwMode="auto">
          <a:xfrm>
            <a:off x="4841875" y="4675188"/>
            <a:ext cx="795338" cy="577850"/>
            <a:chOff x="5244940" y="3867398"/>
            <a:chExt cx="795642" cy="577935"/>
          </a:xfrm>
        </p:grpSpPr>
        <p:grpSp>
          <p:nvGrpSpPr>
            <p:cNvPr id="11542" name="Group 112"/>
            <p:cNvGrpSpPr>
              <a:grpSpLocks/>
            </p:cNvGrpSpPr>
            <p:nvPr/>
          </p:nvGrpSpPr>
          <p:grpSpPr bwMode="auto">
            <a:xfrm>
              <a:off x="5244940" y="3867398"/>
              <a:ext cx="795642" cy="577935"/>
              <a:chOff x="6008919" y="3883230"/>
              <a:chExt cx="795642" cy="577935"/>
            </a:xfrm>
          </p:grpSpPr>
          <p:sp>
            <p:nvSpPr>
              <p:cNvPr id="126" name="Flowchart: Alternate Process 125"/>
              <p:cNvSpPr/>
              <p:nvPr/>
            </p:nvSpPr>
            <p:spPr>
              <a:xfrm>
                <a:off x="6151849" y="4145206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7" name="Flowchart: Alternate Process 126"/>
              <p:cNvSpPr/>
              <p:nvPr/>
            </p:nvSpPr>
            <p:spPr>
              <a:xfrm>
                <a:off x="6148672" y="4226180"/>
                <a:ext cx="654300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8" name="Flowchart: Alternate Process 127"/>
              <p:cNvSpPr/>
              <p:nvPr/>
            </p:nvSpPr>
            <p:spPr>
              <a:xfrm>
                <a:off x="6148672" y="4308743"/>
                <a:ext cx="654300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9" name="Flowchart: Alternate Process 128"/>
              <p:cNvSpPr/>
              <p:nvPr/>
            </p:nvSpPr>
            <p:spPr>
              <a:xfrm>
                <a:off x="6147085" y="4389716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30" name="Flowchart: Process 129"/>
              <p:cNvSpPr/>
              <p:nvPr/>
            </p:nvSpPr>
            <p:spPr>
              <a:xfrm>
                <a:off x="6199492" y="3883230"/>
                <a:ext cx="44467" cy="427100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31" name="Isosceles Triangle 130"/>
              <p:cNvSpPr/>
              <p:nvPr/>
            </p:nvSpPr>
            <p:spPr>
              <a:xfrm rot="16200000">
                <a:off x="6038314" y="3864949"/>
                <a:ext cx="131782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543" name="Group 113"/>
            <p:cNvGrpSpPr>
              <a:grpSpLocks/>
            </p:cNvGrpSpPr>
            <p:nvPr/>
          </p:nvGrpSpPr>
          <p:grpSpPr bwMode="auto">
            <a:xfrm>
              <a:off x="5444845" y="3936679"/>
              <a:ext cx="326749" cy="357905"/>
              <a:chOff x="3352800" y="2998694"/>
              <a:chExt cx="950259" cy="1075765"/>
            </a:xfrm>
          </p:grpSpPr>
          <p:sp>
            <p:nvSpPr>
              <p:cNvPr id="121" name="Flowchart: Delay 120"/>
              <p:cNvSpPr/>
              <p:nvPr/>
            </p:nvSpPr>
            <p:spPr>
              <a:xfrm rot="16200000">
                <a:off x="3493021" y="3571868"/>
                <a:ext cx="649033" cy="355631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3570445" y="3072018"/>
                <a:ext cx="503423" cy="50109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3" name="Pie 122"/>
              <p:cNvSpPr/>
              <p:nvPr/>
            </p:nvSpPr>
            <p:spPr>
              <a:xfrm>
                <a:off x="3579682" y="3000435"/>
                <a:ext cx="494186" cy="510635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24" name="Diagonal Stripe 123"/>
              <p:cNvSpPr/>
              <p:nvPr/>
            </p:nvSpPr>
            <p:spPr>
              <a:xfrm>
                <a:off x="4023064" y="3348811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Diagonal Stripe 124"/>
              <p:cNvSpPr/>
              <p:nvPr/>
            </p:nvSpPr>
            <p:spPr>
              <a:xfrm flipH="1">
                <a:off x="3353370" y="3382219"/>
                <a:ext cx="281734" cy="319743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3" name="Group 131"/>
          <p:cNvGrpSpPr>
            <a:grpSpLocks/>
          </p:cNvGrpSpPr>
          <p:nvPr/>
        </p:nvGrpSpPr>
        <p:grpSpPr bwMode="auto">
          <a:xfrm>
            <a:off x="6169025" y="5195888"/>
            <a:ext cx="327025" cy="357187"/>
            <a:chOff x="3352800" y="2998694"/>
            <a:chExt cx="950259" cy="1075765"/>
          </a:xfrm>
        </p:grpSpPr>
        <p:sp>
          <p:nvSpPr>
            <p:cNvPr id="133" name="Flowchart: Delay 132"/>
            <p:cNvSpPr/>
            <p:nvPr/>
          </p:nvSpPr>
          <p:spPr>
            <a:xfrm rot="16200000">
              <a:off x="3491277" y="3571741"/>
              <a:ext cx="650241" cy="355195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4" name="Oval 133"/>
            <p:cNvSpPr/>
            <p:nvPr/>
          </p:nvSpPr>
          <p:spPr>
            <a:xfrm>
              <a:off x="3569608" y="3070410"/>
              <a:ext cx="502805" cy="50202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5" name="Pie 134"/>
            <p:cNvSpPr/>
            <p:nvPr/>
          </p:nvSpPr>
          <p:spPr>
            <a:xfrm>
              <a:off x="3578834" y="2998694"/>
              <a:ext cx="493580" cy="511585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36" name="Diagonal Stripe 135"/>
            <p:cNvSpPr/>
            <p:nvPr/>
          </p:nvSpPr>
          <p:spPr>
            <a:xfrm>
              <a:off x="4021673" y="3347719"/>
              <a:ext cx="281386" cy="325121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37" name="Diagonal Stripe 136"/>
            <p:cNvSpPr/>
            <p:nvPr/>
          </p:nvSpPr>
          <p:spPr>
            <a:xfrm flipH="1">
              <a:off x="3352800" y="3381189"/>
              <a:ext cx="281389" cy="32033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 147"/>
          <p:cNvGrpSpPr>
            <a:grpSpLocks/>
          </p:cNvGrpSpPr>
          <p:nvPr/>
        </p:nvGrpSpPr>
        <p:grpSpPr bwMode="auto">
          <a:xfrm>
            <a:off x="6105525" y="4406900"/>
            <a:ext cx="430213" cy="520700"/>
            <a:chOff x="3352800" y="2998694"/>
            <a:chExt cx="950259" cy="1075765"/>
          </a:xfrm>
        </p:grpSpPr>
        <p:sp>
          <p:nvSpPr>
            <p:cNvPr id="149" name="Flowchart: Delay 148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0" name="Oval 149"/>
            <p:cNvSpPr/>
            <p:nvPr/>
          </p:nvSpPr>
          <p:spPr>
            <a:xfrm>
              <a:off x="3570202" y="3070849"/>
              <a:ext cx="501429" cy="50180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1" name="Pie 150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2" name="Diagonal Stripe 151"/>
            <p:cNvSpPr/>
            <p:nvPr/>
          </p:nvSpPr>
          <p:spPr>
            <a:xfrm>
              <a:off x="4019032" y="3349631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3" name="Diagonal Stripe 152"/>
            <p:cNvSpPr/>
            <p:nvPr/>
          </p:nvSpPr>
          <p:spPr>
            <a:xfrm flipH="1">
              <a:off x="3352800" y="3379147"/>
              <a:ext cx="284027" cy="32469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 153"/>
          <p:cNvGrpSpPr>
            <a:grpSpLocks/>
          </p:cNvGrpSpPr>
          <p:nvPr/>
        </p:nvGrpSpPr>
        <p:grpSpPr bwMode="auto">
          <a:xfrm>
            <a:off x="2557463" y="4622800"/>
            <a:ext cx="795337" cy="655638"/>
            <a:chOff x="6980717" y="3863084"/>
            <a:chExt cx="795642" cy="655479"/>
          </a:xfrm>
        </p:grpSpPr>
        <p:grpSp>
          <p:nvGrpSpPr>
            <p:cNvPr id="11519" name="Group 140"/>
            <p:cNvGrpSpPr>
              <a:grpSpLocks/>
            </p:cNvGrpSpPr>
            <p:nvPr/>
          </p:nvGrpSpPr>
          <p:grpSpPr bwMode="auto">
            <a:xfrm>
              <a:off x="6980717" y="3940628"/>
              <a:ext cx="795642" cy="577935"/>
              <a:chOff x="6008919" y="3883230"/>
              <a:chExt cx="795642" cy="577935"/>
            </a:xfrm>
          </p:grpSpPr>
          <p:sp>
            <p:nvSpPr>
              <p:cNvPr id="142" name="Flowchart: Alternate Process 141"/>
              <p:cNvSpPr/>
              <p:nvPr/>
            </p:nvSpPr>
            <p:spPr>
              <a:xfrm>
                <a:off x="6151849" y="4145329"/>
                <a:ext cx="652712" cy="6983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3" name="Flowchart: Alternate Process 142"/>
              <p:cNvSpPr/>
              <p:nvPr/>
            </p:nvSpPr>
            <p:spPr>
              <a:xfrm>
                <a:off x="6148673" y="4226272"/>
                <a:ext cx="654301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4" name="Flowchart: Alternate Process 143"/>
              <p:cNvSpPr/>
              <p:nvPr/>
            </p:nvSpPr>
            <p:spPr>
              <a:xfrm>
                <a:off x="6148673" y="4308802"/>
                <a:ext cx="654301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5" name="Flowchart: Alternate Process 144"/>
              <p:cNvSpPr/>
              <p:nvPr/>
            </p:nvSpPr>
            <p:spPr>
              <a:xfrm>
                <a:off x="6147084" y="4389744"/>
                <a:ext cx="654301" cy="71421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6" name="Flowchart: Process 145"/>
              <p:cNvSpPr/>
              <p:nvPr/>
            </p:nvSpPr>
            <p:spPr>
              <a:xfrm>
                <a:off x="6199492" y="3883455"/>
                <a:ext cx="44467" cy="426934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7" name="Isosceles Triangle 146"/>
              <p:cNvSpPr/>
              <p:nvPr/>
            </p:nvSpPr>
            <p:spPr>
              <a:xfrm rot="16200000">
                <a:off x="6038339" y="3865144"/>
                <a:ext cx="13173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520" name="Group 73"/>
            <p:cNvGrpSpPr>
              <a:grpSpLocks/>
            </p:cNvGrpSpPr>
            <p:nvPr/>
          </p:nvGrpSpPr>
          <p:grpSpPr bwMode="auto">
            <a:xfrm>
              <a:off x="7223524" y="3863084"/>
              <a:ext cx="430307" cy="520556"/>
              <a:chOff x="3352800" y="2998694"/>
              <a:chExt cx="950259" cy="1075765"/>
            </a:xfrm>
          </p:grpSpPr>
          <p:sp>
            <p:nvSpPr>
              <p:cNvPr id="75" name="Flowchart: Delay 74"/>
              <p:cNvSpPr/>
              <p:nvPr/>
            </p:nvSpPr>
            <p:spPr>
              <a:xfrm rot="16200000">
                <a:off x="3493159" y="3572681"/>
                <a:ext cx="649417" cy="354215"/>
              </a:xfrm>
              <a:prstGeom prst="flowChartDelay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570620" y="3070851"/>
                <a:ext cx="501511" cy="50182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77" name="Pie 76"/>
              <p:cNvSpPr/>
              <p:nvPr/>
            </p:nvSpPr>
            <p:spPr>
              <a:xfrm>
                <a:off x="3577634" y="2998694"/>
                <a:ext cx="498003" cy="511662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Diagonal Stripe 77"/>
              <p:cNvSpPr/>
              <p:nvPr/>
            </p:nvSpPr>
            <p:spPr>
              <a:xfrm>
                <a:off x="4019525" y="3349643"/>
                <a:ext cx="284073" cy="321429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Diagonal Stripe 78"/>
              <p:cNvSpPr/>
              <p:nvPr/>
            </p:nvSpPr>
            <p:spPr>
              <a:xfrm flipH="1">
                <a:off x="3353182" y="3379161"/>
                <a:ext cx="284073" cy="324710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8" name="Group 167"/>
          <p:cNvGrpSpPr>
            <a:grpSpLocks/>
          </p:cNvGrpSpPr>
          <p:nvPr/>
        </p:nvGrpSpPr>
        <p:grpSpPr bwMode="auto">
          <a:xfrm>
            <a:off x="4838700" y="4670425"/>
            <a:ext cx="795338" cy="577850"/>
            <a:chOff x="7040093" y="3560619"/>
            <a:chExt cx="795642" cy="577935"/>
          </a:xfrm>
        </p:grpSpPr>
        <p:grpSp>
          <p:nvGrpSpPr>
            <p:cNvPr id="11506" name="Group 154"/>
            <p:cNvGrpSpPr>
              <a:grpSpLocks/>
            </p:cNvGrpSpPr>
            <p:nvPr/>
          </p:nvGrpSpPr>
          <p:grpSpPr bwMode="auto">
            <a:xfrm>
              <a:off x="7040093" y="3560619"/>
              <a:ext cx="795642" cy="577935"/>
              <a:chOff x="6008919" y="3883230"/>
              <a:chExt cx="795642" cy="577935"/>
            </a:xfrm>
          </p:grpSpPr>
          <p:sp>
            <p:nvSpPr>
              <p:cNvPr id="156" name="Flowchart: Alternate Process 155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7" name="Flowchart: Alternate Process 156"/>
              <p:cNvSpPr/>
              <p:nvPr/>
            </p:nvSpPr>
            <p:spPr>
              <a:xfrm>
                <a:off x="6148672" y="4226180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8" name="Flowchart: Alternate Process 157"/>
              <p:cNvSpPr/>
              <p:nvPr/>
            </p:nvSpPr>
            <p:spPr>
              <a:xfrm>
                <a:off x="6148672" y="4308743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9" name="Flowchart: Alternate Process 158"/>
              <p:cNvSpPr/>
              <p:nvPr/>
            </p:nvSpPr>
            <p:spPr>
              <a:xfrm>
                <a:off x="6147085" y="4389717"/>
                <a:ext cx="654300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0" name="Flowchart: Process 159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1" name="Isosceles Triangle 160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507" name="Group 161"/>
            <p:cNvGrpSpPr>
              <a:grpSpLocks/>
            </p:cNvGrpSpPr>
            <p:nvPr/>
          </p:nvGrpSpPr>
          <p:grpSpPr bwMode="auto">
            <a:xfrm>
              <a:off x="7331036" y="3637818"/>
              <a:ext cx="326748" cy="357904"/>
              <a:chOff x="3352800" y="2998694"/>
              <a:chExt cx="950259" cy="1075765"/>
            </a:xfrm>
          </p:grpSpPr>
          <p:sp>
            <p:nvSpPr>
              <p:cNvPr id="163" name="Flowchart: Delay 162"/>
              <p:cNvSpPr/>
              <p:nvPr/>
            </p:nvSpPr>
            <p:spPr>
              <a:xfrm rot="16200000">
                <a:off x="3491523" y="3571933"/>
                <a:ext cx="649035" cy="355630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3568944" y="3072081"/>
                <a:ext cx="503427" cy="501094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5" name="Pie 164"/>
              <p:cNvSpPr/>
              <p:nvPr/>
            </p:nvSpPr>
            <p:spPr>
              <a:xfrm>
                <a:off x="3578181" y="3000498"/>
                <a:ext cx="494190" cy="510636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Diagonal Stripe 165"/>
              <p:cNvSpPr/>
              <p:nvPr/>
            </p:nvSpPr>
            <p:spPr>
              <a:xfrm>
                <a:off x="4021565" y="3348875"/>
                <a:ext cx="281735" cy="32451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Diagonal Stripe 166"/>
              <p:cNvSpPr/>
              <p:nvPr/>
            </p:nvSpPr>
            <p:spPr>
              <a:xfrm flipH="1">
                <a:off x="3351872" y="3382283"/>
                <a:ext cx="281732" cy="319743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86" name="Group 188"/>
          <p:cNvGrpSpPr>
            <a:grpSpLocks/>
          </p:cNvGrpSpPr>
          <p:nvPr/>
        </p:nvGrpSpPr>
        <p:grpSpPr bwMode="auto">
          <a:xfrm>
            <a:off x="2559050" y="4692650"/>
            <a:ext cx="795338" cy="577850"/>
            <a:chOff x="5733808" y="3976255"/>
            <a:chExt cx="795642" cy="577935"/>
          </a:xfrm>
        </p:grpSpPr>
        <p:grpSp>
          <p:nvGrpSpPr>
            <p:cNvPr id="11487" name="Group 189"/>
            <p:cNvGrpSpPr>
              <a:grpSpLocks/>
            </p:cNvGrpSpPr>
            <p:nvPr/>
          </p:nvGrpSpPr>
          <p:grpSpPr bwMode="auto">
            <a:xfrm>
              <a:off x="5733808" y="3976255"/>
              <a:ext cx="795642" cy="577935"/>
              <a:chOff x="6008919" y="3883230"/>
              <a:chExt cx="795642" cy="577935"/>
            </a:xfrm>
          </p:grpSpPr>
          <p:sp>
            <p:nvSpPr>
              <p:cNvPr id="203" name="Flowchart: Alternate Process 202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4" name="Flowchart: Alternate Process 203"/>
              <p:cNvSpPr/>
              <p:nvPr/>
            </p:nvSpPr>
            <p:spPr>
              <a:xfrm>
                <a:off x="6148672" y="4226180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5" name="Flowchart: Alternate Process 204"/>
              <p:cNvSpPr/>
              <p:nvPr/>
            </p:nvSpPr>
            <p:spPr>
              <a:xfrm>
                <a:off x="6148672" y="4308743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6" name="Flowchart: Alternate Process 205"/>
              <p:cNvSpPr/>
              <p:nvPr/>
            </p:nvSpPr>
            <p:spPr>
              <a:xfrm>
                <a:off x="6147085" y="4389717"/>
                <a:ext cx="654300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7" name="Flowchart: Process 206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8" name="Isosceles Triangle 207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88" name="Group 190"/>
            <p:cNvGrpSpPr>
              <a:grpSpLocks/>
            </p:cNvGrpSpPr>
            <p:nvPr/>
          </p:nvGrpSpPr>
          <p:grpSpPr bwMode="auto">
            <a:xfrm>
              <a:off x="5933713" y="4045536"/>
              <a:ext cx="326749" cy="357905"/>
              <a:chOff x="3352800" y="2998694"/>
              <a:chExt cx="950259" cy="1075765"/>
            </a:xfrm>
          </p:grpSpPr>
          <p:sp>
            <p:nvSpPr>
              <p:cNvPr id="198" name="Flowchart: Delay 197"/>
              <p:cNvSpPr/>
              <p:nvPr/>
            </p:nvSpPr>
            <p:spPr>
              <a:xfrm rot="16200000">
                <a:off x="3493021" y="3571871"/>
                <a:ext cx="649033" cy="355631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3570445" y="3072021"/>
                <a:ext cx="503423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0" name="Pie 199"/>
              <p:cNvSpPr/>
              <p:nvPr/>
            </p:nvSpPr>
            <p:spPr>
              <a:xfrm>
                <a:off x="3579682" y="3000435"/>
                <a:ext cx="494186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01" name="Diagonal Stripe 200"/>
              <p:cNvSpPr/>
              <p:nvPr/>
            </p:nvSpPr>
            <p:spPr>
              <a:xfrm>
                <a:off x="4023064" y="3348814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Diagonal Stripe 201"/>
              <p:cNvSpPr/>
              <p:nvPr/>
            </p:nvSpPr>
            <p:spPr>
              <a:xfrm flipH="1">
                <a:off x="3353370" y="3382219"/>
                <a:ext cx="281734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489" name="Group 191"/>
            <p:cNvGrpSpPr>
              <a:grpSpLocks/>
            </p:cNvGrpSpPr>
            <p:nvPr/>
          </p:nvGrpSpPr>
          <p:grpSpPr bwMode="auto">
            <a:xfrm>
              <a:off x="6181113" y="4043561"/>
              <a:ext cx="326749" cy="357905"/>
              <a:chOff x="3352800" y="2998694"/>
              <a:chExt cx="950259" cy="1075765"/>
            </a:xfrm>
          </p:grpSpPr>
          <p:sp>
            <p:nvSpPr>
              <p:cNvPr id="193" name="Flowchart: Delay 192"/>
              <p:cNvSpPr/>
              <p:nvPr/>
            </p:nvSpPr>
            <p:spPr>
              <a:xfrm rot="16200000">
                <a:off x="3491715" y="3575345"/>
                <a:ext cx="649033" cy="35101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571448" y="3068413"/>
                <a:ext cx="498806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95" name="Pie 194"/>
              <p:cNvSpPr/>
              <p:nvPr/>
            </p:nvSpPr>
            <p:spPr>
              <a:xfrm>
                <a:off x="3576065" y="2996827"/>
                <a:ext cx="498806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96" name="Diagonal Stripe 195"/>
              <p:cNvSpPr/>
              <p:nvPr/>
            </p:nvSpPr>
            <p:spPr>
              <a:xfrm>
                <a:off x="4019448" y="3345207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97" name="Diagonal Stripe 196"/>
              <p:cNvSpPr/>
              <p:nvPr/>
            </p:nvSpPr>
            <p:spPr>
              <a:xfrm flipH="1">
                <a:off x="3354374" y="3378611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0" name="Group 208"/>
          <p:cNvGrpSpPr>
            <a:grpSpLocks/>
          </p:cNvGrpSpPr>
          <p:nvPr/>
        </p:nvGrpSpPr>
        <p:grpSpPr bwMode="auto">
          <a:xfrm>
            <a:off x="4838700" y="4673600"/>
            <a:ext cx="796925" cy="577850"/>
            <a:chOff x="5244940" y="3867398"/>
            <a:chExt cx="795642" cy="577935"/>
          </a:xfrm>
        </p:grpSpPr>
        <p:grpSp>
          <p:nvGrpSpPr>
            <p:cNvPr id="11474" name="Group 209"/>
            <p:cNvGrpSpPr>
              <a:grpSpLocks/>
            </p:cNvGrpSpPr>
            <p:nvPr/>
          </p:nvGrpSpPr>
          <p:grpSpPr bwMode="auto">
            <a:xfrm>
              <a:off x="5244940" y="3867398"/>
              <a:ext cx="795642" cy="577935"/>
              <a:chOff x="6008919" y="3883230"/>
              <a:chExt cx="795642" cy="577935"/>
            </a:xfrm>
          </p:grpSpPr>
          <p:sp>
            <p:nvSpPr>
              <p:cNvPr id="217" name="Flowchart: Alternate Process 216"/>
              <p:cNvSpPr/>
              <p:nvPr/>
            </p:nvSpPr>
            <p:spPr>
              <a:xfrm>
                <a:off x="6151564" y="4145207"/>
                <a:ext cx="652997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18" name="Flowchart: Alternate Process 217"/>
              <p:cNvSpPr/>
              <p:nvPr/>
            </p:nvSpPr>
            <p:spPr>
              <a:xfrm>
                <a:off x="6149980" y="4226180"/>
                <a:ext cx="652997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19" name="Flowchart: Alternate Process 218"/>
              <p:cNvSpPr/>
              <p:nvPr/>
            </p:nvSpPr>
            <p:spPr>
              <a:xfrm>
                <a:off x="6149980" y="4308743"/>
                <a:ext cx="652997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20" name="Flowchart: Alternate Process 219"/>
              <p:cNvSpPr/>
              <p:nvPr/>
            </p:nvSpPr>
            <p:spPr>
              <a:xfrm>
                <a:off x="6146810" y="4389717"/>
                <a:ext cx="65458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21" name="Flowchart: Process 220"/>
              <p:cNvSpPr/>
              <p:nvPr/>
            </p:nvSpPr>
            <p:spPr>
              <a:xfrm>
                <a:off x="6199112" y="3883230"/>
                <a:ext cx="45964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22" name="Isosceles Triangle 221"/>
              <p:cNvSpPr/>
              <p:nvPr/>
            </p:nvSpPr>
            <p:spPr>
              <a:xfrm rot="16200000">
                <a:off x="6038125" y="3865139"/>
                <a:ext cx="131781" cy="19019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75" name="Group 210"/>
            <p:cNvGrpSpPr>
              <a:grpSpLocks/>
            </p:cNvGrpSpPr>
            <p:nvPr/>
          </p:nvGrpSpPr>
          <p:grpSpPr bwMode="auto">
            <a:xfrm>
              <a:off x="5444845" y="3936679"/>
              <a:ext cx="326749" cy="357905"/>
              <a:chOff x="3352800" y="2998694"/>
              <a:chExt cx="950259" cy="1075765"/>
            </a:xfrm>
          </p:grpSpPr>
          <p:sp>
            <p:nvSpPr>
              <p:cNvPr id="212" name="Flowchart: Delay 211"/>
              <p:cNvSpPr/>
              <p:nvPr/>
            </p:nvSpPr>
            <p:spPr>
              <a:xfrm rot="16200000">
                <a:off x="3490940" y="3572226"/>
                <a:ext cx="649033" cy="354923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3568855" y="3072021"/>
                <a:ext cx="502420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14" name="Pie 213"/>
              <p:cNvSpPr/>
              <p:nvPr/>
            </p:nvSpPr>
            <p:spPr>
              <a:xfrm>
                <a:off x="3578074" y="3000435"/>
                <a:ext cx="493201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15" name="Diagonal Stripe 214"/>
              <p:cNvSpPr/>
              <p:nvPr/>
            </p:nvSpPr>
            <p:spPr>
              <a:xfrm>
                <a:off x="4020574" y="3348814"/>
                <a:ext cx="281170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16" name="Diagonal Stripe 215"/>
              <p:cNvSpPr/>
              <p:nvPr/>
            </p:nvSpPr>
            <p:spPr>
              <a:xfrm flipH="1">
                <a:off x="3352213" y="3382219"/>
                <a:ext cx="281173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9" name="Group 222"/>
          <p:cNvGrpSpPr>
            <a:grpSpLocks/>
          </p:cNvGrpSpPr>
          <p:nvPr/>
        </p:nvGrpSpPr>
        <p:grpSpPr bwMode="auto">
          <a:xfrm>
            <a:off x="2552700" y="4622800"/>
            <a:ext cx="795338" cy="655638"/>
            <a:chOff x="6980717" y="3863084"/>
            <a:chExt cx="795642" cy="655479"/>
          </a:xfrm>
        </p:grpSpPr>
        <p:grpSp>
          <p:nvGrpSpPr>
            <p:cNvPr id="11461" name="Group 223"/>
            <p:cNvGrpSpPr>
              <a:grpSpLocks/>
            </p:cNvGrpSpPr>
            <p:nvPr/>
          </p:nvGrpSpPr>
          <p:grpSpPr bwMode="auto">
            <a:xfrm>
              <a:off x="6980717" y="3940628"/>
              <a:ext cx="795642" cy="577935"/>
              <a:chOff x="6008919" y="3883230"/>
              <a:chExt cx="795642" cy="577935"/>
            </a:xfrm>
          </p:grpSpPr>
          <p:sp>
            <p:nvSpPr>
              <p:cNvPr id="231" name="Flowchart: Alternate Process 230"/>
              <p:cNvSpPr/>
              <p:nvPr/>
            </p:nvSpPr>
            <p:spPr>
              <a:xfrm>
                <a:off x="6151849" y="4145329"/>
                <a:ext cx="652712" cy="6983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2" name="Flowchart: Alternate Process 231"/>
              <p:cNvSpPr/>
              <p:nvPr/>
            </p:nvSpPr>
            <p:spPr>
              <a:xfrm>
                <a:off x="6148672" y="4226272"/>
                <a:ext cx="654300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3" name="Flowchart: Alternate Process 232"/>
              <p:cNvSpPr/>
              <p:nvPr/>
            </p:nvSpPr>
            <p:spPr>
              <a:xfrm>
                <a:off x="6148672" y="4308802"/>
                <a:ext cx="654300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4" name="Flowchart: Alternate Process 233"/>
              <p:cNvSpPr/>
              <p:nvPr/>
            </p:nvSpPr>
            <p:spPr>
              <a:xfrm>
                <a:off x="6147085" y="4389744"/>
                <a:ext cx="654300" cy="71421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5" name="Flowchart: Process 234"/>
              <p:cNvSpPr/>
              <p:nvPr/>
            </p:nvSpPr>
            <p:spPr>
              <a:xfrm>
                <a:off x="6199492" y="3883455"/>
                <a:ext cx="44467" cy="426934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6" name="Isosceles Triangle 235"/>
              <p:cNvSpPr/>
              <p:nvPr/>
            </p:nvSpPr>
            <p:spPr>
              <a:xfrm rot="16200000">
                <a:off x="6038339" y="3865144"/>
                <a:ext cx="13173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62" name="Group 224"/>
            <p:cNvGrpSpPr>
              <a:grpSpLocks/>
            </p:cNvGrpSpPr>
            <p:nvPr/>
          </p:nvGrpSpPr>
          <p:grpSpPr bwMode="auto">
            <a:xfrm>
              <a:off x="7223517" y="3863081"/>
              <a:ext cx="430305" cy="520555"/>
              <a:chOff x="3352800" y="2998694"/>
              <a:chExt cx="950259" cy="1075765"/>
            </a:xfrm>
          </p:grpSpPr>
          <p:sp>
            <p:nvSpPr>
              <p:cNvPr id="226" name="Flowchart: Delay 225"/>
              <p:cNvSpPr/>
              <p:nvPr/>
            </p:nvSpPr>
            <p:spPr>
              <a:xfrm rot="16200000">
                <a:off x="3493177" y="3572689"/>
                <a:ext cx="649418" cy="354213"/>
              </a:xfrm>
              <a:prstGeom prst="flowChartDelay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570638" y="3070858"/>
                <a:ext cx="501510" cy="501824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28" name="Pie 227"/>
              <p:cNvSpPr/>
              <p:nvPr/>
            </p:nvSpPr>
            <p:spPr>
              <a:xfrm>
                <a:off x="3577653" y="2998700"/>
                <a:ext cx="498004" cy="511663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Diagonal Stripe 228"/>
              <p:cNvSpPr/>
              <p:nvPr/>
            </p:nvSpPr>
            <p:spPr>
              <a:xfrm>
                <a:off x="4019544" y="3349650"/>
                <a:ext cx="284072" cy="321429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30" name="Diagonal Stripe 229"/>
              <p:cNvSpPr/>
              <p:nvPr/>
            </p:nvSpPr>
            <p:spPr>
              <a:xfrm flipH="1">
                <a:off x="3353200" y="3379168"/>
                <a:ext cx="284072" cy="324710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2" name="Group 236"/>
          <p:cNvGrpSpPr>
            <a:grpSpLocks/>
          </p:cNvGrpSpPr>
          <p:nvPr/>
        </p:nvGrpSpPr>
        <p:grpSpPr bwMode="auto">
          <a:xfrm>
            <a:off x="4843463" y="4673600"/>
            <a:ext cx="795337" cy="577850"/>
            <a:chOff x="7040093" y="3560619"/>
            <a:chExt cx="795642" cy="577935"/>
          </a:xfrm>
        </p:grpSpPr>
        <p:grpSp>
          <p:nvGrpSpPr>
            <p:cNvPr id="11448" name="Group 237"/>
            <p:cNvGrpSpPr>
              <a:grpSpLocks/>
            </p:cNvGrpSpPr>
            <p:nvPr/>
          </p:nvGrpSpPr>
          <p:grpSpPr bwMode="auto">
            <a:xfrm>
              <a:off x="7040093" y="3560619"/>
              <a:ext cx="795642" cy="577935"/>
              <a:chOff x="6008919" y="3883230"/>
              <a:chExt cx="795642" cy="577935"/>
            </a:xfrm>
          </p:grpSpPr>
          <p:sp>
            <p:nvSpPr>
              <p:cNvPr id="245" name="Flowchart: Alternate Process 244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6" name="Flowchart: Alternate Process 245"/>
              <p:cNvSpPr/>
              <p:nvPr/>
            </p:nvSpPr>
            <p:spPr>
              <a:xfrm>
                <a:off x="6148673" y="4226180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7" name="Flowchart: Alternate Process 246"/>
              <p:cNvSpPr/>
              <p:nvPr/>
            </p:nvSpPr>
            <p:spPr>
              <a:xfrm>
                <a:off x="6148673" y="4308743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8" name="Flowchart: Alternate Process 247"/>
              <p:cNvSpPr/>
              <p:nvPr/>
            </p:nvSpPr>
            <p:spPr>
              <a:xfrm>
                <a:off x="6147084" y="4389717"/>
                <a:ext cx="65430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9" name="Flowchart: Process 248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50" name="Isosceles Triangle 249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49" name="Group 238"/>
            <p:cNvGrpSpPr>
              <a:grpSpLocks/>
            </p:cNvGrpSpPr>
            <p:nvPr/>
          </p:nvGrpSpPr>
          <p:grpSpPr bwMode="auto">
            <a:xfrm>
              <a:off x="7331039" y="3637821"/>
              <a:ext cx="326749" cy="357905"/>
              <a:chOff x="3352800" y="2998694"/>
              <a:chExt cx="950259" cy="1075765"/>
            </a:xfrm>
          </p:grpSpPr>
          <p:sp>
            <p:nvSpPr>
              <p:cNvPr id="240" name="Flowchart: Delay 239"/>
              <p:cNvSpPr/>
              <p:nvPr/>
            </p:nvSpPr>
            <p:spPr>
              <a:xfrm rot="16200000">
                <a:off x="3491514" y="3571922"/>
                <a:ext cx="649033" cy="35563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1" name="Oval 240"/>
              <p:cNvSpPr/>
              <p:nvPr/>
            </p:nvSpPr>
            <p:spPr>
              <a:xfrm>
                <a:off x="3568937" y="3072072"/>
                <a:ext cx="503423" cy="50109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2" name="Pie 241"/>
              <p:cNvSpPr/>
              <p:nvPr/>
            </p:nvSpPr>
            <p:spPr>
              <a:xfrm>
                <a:off x="3578175" y="3000489"/>
                <a:ext cx="494186" cy="510635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43" name="Diagonal Stripe 242"/>
              <p:cNvSpPr/>
              <p:nvPr/>
            </p:nvSpPr>
            <p:spPr>
              <a:xfrm>
                <a:off x="4021557" y="3348865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44" name="Diagonal Stripe 243"/>
              <p:cNvSpPr/>
              <p:nvPr/>
            </p:nvSpPr>
            <p:spPr>
              <a:xfrm flipH="1">
                <a:off x="3351863" y="3382273"/>
                <a:ext cx="281734" cy="319743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5" name="Group 250"/>
          <p:cNvGrpSpPr>
            <a:grpSpLocks/>
          </p:cNvGrpSpPr>
          <p:nvPr/>
        </p:nvGrpSpPr>
        <p:grpSpPr bwMode="auto">
          <a:xfrm>
            <a:off x="2557463" y="4679950"/>
            <a:ext cx="795337" cy="577850"/>
            <a:chOff x="5733808" y="3976255"/>
            <a:chExt cx="795642" cy="577935"/>
          </a:xfrm>
        </p:grpSpPr>
        <p:grpSp>
          <p:nvGrpSpPr>
            <p:cNvPr id="11429" name="Group 251"/>
            <p:cNvGrpSpPr>
              <a:grpSpLocks/>
            </p:cNvGrpSpPr>
            <p:nvPr/>
          </p:nvGrpSpPr>
          <p:grpSpPr bwMode="auto">
            <a:xfrm>
              <a:off x="5733808" y="3976255"/>
              <a:ext cx="795642" cy="577935"/>
              <a:chOff x="6008919" y="3883230"/>
              <a:chExt cx="795642" cy="577935"/>
            </a:xfrm>
          </p:grpSpPr>
          <p:sp>
            <p:nvSpPr>
              <p:cNvPr id="265" name="Flowchart: Alternate Process 264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6" name="Flowchart: Alternate Process 265"/>
              <p:cNvSpPr/>
              <p:nvPr/>
            </p:nvSpPr>
            <p:spPr>
              <a:xfrm>
                <a:off x="6148673" y="4226180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7" name="Flowchart: Alternate Process 266"/>
              <p:cNvSpPr/>
              <p:nvPr/>
            </p:nvSpPr>
            <p:spPr>
              <a:xfrm>
                <a:off x="6148673" y="4308743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8" name="Flowchart: Alternate Process 267"/>
              <p:cNvSpPr/>
              <p:nvPr/>
            </p:nvSpPr>
            <p:spPr>
              <a:xfrm>
                <a:off x="6147084" y="4389717"/>
                <a:ext cx="65430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9" name="Flowchart: Process 268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70" name="Isosceles Triangle 269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30" name="Group 252"/>
            <p:cNvGrpSpPr>
              <a:grpSpLocks/>
            </p:cNvGrpSpPr>
            <p:nvPr/>
          </p:nvGrpSpPr>
          <p:grpSpPr bwMode="auto">
            <a:xfrm>
              <a:off x="5933713" y="4045536"/>
              <a:ext cx="326749" cy="357905"/>
              <a:chOff x="3352800" y="2998694"/>
              <a:chExt cx="950259" cy="1075765"/>
            </a:xfrm>
          </p:grpSpPr>
          <p:sp>
            <p:nvSpPr>
              <p:cNvPr id="260" name="Flowchart: Delay 259"/>
              <p:cNvSpPr/>
              <p:nvPr/>
            </p:nvSpPr>
            <p:spPr>
              <a:xfrm rot="16200000">
                <a:off x="3493024" y="3571871"/>
                <a:ext cx="649033" cy="355629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1" name="Oval 260"/>
              <p:cNvSpPr/>
              <p:nvPr/>
            </p:nvSpPr>
            <p:spPr>
              <a:xfrm>
                <a:off x="3570445" y="3072021"/>
                <a:ext cx="503426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2" name="Pie 261"/>
              <p:cNvSpPr/>
              <p:nvPr/>
            </p:nvSpPr>
            <p:spPr>
              <a:xfrm>
                <a:off x="3579682" y="3000435"/>
                <a:ext cx="494189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63" name="Diagonal Stripe 262"/>
              <p:cNvSpPr/>
              <p:nvPr/>
            </p:nvSpPr>
            <p:spPr>
              <a:xfrm>
                <a:off x="4023064" y="3348814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64" name="Diagonal Stripe 263"/>
              <p:cNvSpPr/>
              <p:nvPr/>
            </p:nvSpPr>
            <p:spPr>
              <a:xfrm flipH="1">
                <a:off x="3353373" y="3382219"/>
                <a:ext cx="281731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431" name="Group 253"/>
            <p:cNvGrpSpPr>
              <a:grpSpLocks/>
            </p:cNvGrpSpPr>
            <p:nvPr/>
          </p:nvGrpSpPr>
          <p:grpSpPr bwMode="auto">
            <a:xfrm>
              <a:off x="6181113" y="4043561"/>
              <a:ext cx="326749" cy="357905"/>
              <a:chOff x="3352800" y="2998694"/>
              <a:chExt cx="950259" cy="1075765"/>
            </a:xfrm>
          </p:grpSpPr>
          <p:sp>
            <p:nvSpPr>
              <p:cNvPr id="255" name="Flowchart: Delay 254"/>
              <p:cNvSpPr/>
              <p:nvPr/>
            </p:nvSpPr>
            <p:spPr>
              <a:xfrm rot="16200000">
                <a:off x="3491715" y="3575345"/>
                <a:ext cx="649033" cy="35101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56" name="Oval 255"/>
              <p:cNvSpPr/>
              <p:nvPr/>
            </p:nvSpPr>
            <p:spPr>
              <a:xfrm>
                <a:off x="3571445" y="3068413"/>
                <a:ext cx="498806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57" name="Pie 256"/>
              <p:cNvSpPr/>
              <p:nvPr/>
            </p:nvSpPr>
            <p:spPr>
              <a:xfrm>
                <a:off x="3576065" y="2996827"/>
                <a:ext cx="498806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58" name="Diagonal Stripe 257"/>
              <p:cNvSpPr/>
              <p:nvPr/>
            </p:nvSpPr>
            <p:spPr>
              <a:xfrm>
                <a:off x="4019448" y="3345207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59" name="Diagonal Stripe 258"/>
              <p:cNvSpPr/>
              <p:nvPr/>
            </p:nvSpPr>
            <p:spPr>
              <a:xfrm flipH="1">
                <a:off x="3354374" y="3378611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9" name="Group 270"/>
          <p:cNvGrpSpPr>
            <a:grpSpLocks/>
          </p:cNvGrpSpPr>
          <p:nvPr/>
        </p:nvGrpSpPr>
        <p:grpSpPr bwMode="auto">
          <a:xfrm>
            <a:off x="4843463" y="4665663"/>
            <a:ext cx="795337" cy="577850"/>
            <a:chOff x="5244940" y="3867398"/>
            <a:chExt cx="795642" cy="577935"/>
          </a:xfrm>
        </p:grpSpPr>
        <p:grpSp>
          <p:nvGrpSpPr>
            <p:cNvPr id="11416" name="Group 271"/>
            <p:cNvGrpSpPr>
              <a:grpSpLocks/>
            </p:cNvGrpSpPr>
            <p:nvPr/>
          </p:nvGrpSpPr>
          <p:grpSpPr bwMode="auto">
            <a:xfrm>
              <a:off x="5244940" y="3867398"/>
              <a:ext cx="795642" cy="577935"/>
              <a:chOff x="6008919" y="3883230"/>
              <a:chExt cx="795642" cy="577935"/>
            </a:xfrm>
          </p:grpSpPr>
          <p:sp>
            <p:nvSpPr>
              <p:cNvPr id="279" name="Flowchart: Alternate Process 278"/>
              <p:cNvSpPr/>
              <p:nvPr/>
            </p:nvSpPr>
            <p:spPr>
              <a:xfrm>
                <a:off x="6151849" y="4145206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0" name="Flowchart: Alternate Process 279"/>
              <p:cNvSpPr/>
              <p:nvPr/>
            </p:nvSpPr>
            <p:spPr>
              <a:xfrm>
                <a:off x="6148673" y="4226180"/>
                <a:ext cx="65430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1" name="Flowchart: Alternate Process 280"/>
              <p:cNvSpPr/>
              <p:nvPr/>
            </p:nvSpPr>
            <p:spPr>
              <a:xfrm>
                <a:off x="6148673" y="4308743"/>
                <a:ext cx="65430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2" name="Flowchart: Alternate Process 281"/>
              <p:cNvSpPr/>
              <p:nvPr/>
            </p:nvSpPr>
            <p:spPr>
              <a:xfrm>
                <a:off x="6147084" y="4389716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3" name="Flowchart: Process 282"/>
              <p:cNvSpPr/>
              <p:nvPr/>
            </p:nvSpPr>
            <p:spPr>
              <a:xfrm>
                <a:off x="6199492" y="3883230"/>
                <a:ext cx="44467" cy="427100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4" name="Isosceles Triangle 283"/>
              <p:cNvSpPr/>
              <p:nvPr/>
            </p:nvSpPr>
            <p:spPr>
              <a:xfrm rot="16200000">
                <a:off x="6038314" y="3864949"/>
                <a:ext cx="131782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17" name="Group 272"/>
            <p:cNvGrpSpPr>
              <a:grpSpLocks/>
            </p:cNvGrpSpPr>
            <p:nvPr/>
          </p:nvGrpSpPr>
          <p:grpSpPr bwMode="auto">
            <a:xfrm>
              <a:off x="5444845" y="3936679"/>
              <a:ext cx="326749" cy="357905"/>
              <a:chOff x="3352800" y="2998694"/>
              <a:chExt cx="950259" cy="1075765"/>
            </a:xfrm>
          </p:grpSpPr>
          <p:sp>
            <p:nvSpPr>
              <p:cNvPr id="274" name="Flowchart: Delay 273"/>
              <p:cNvSpPr/>
              <p:nvPr/>
            </p:nvSpPr>
            <p:spPr>
              <a:xfrm rot="16200000">
                <a:off x="3493024" y="3571868"/>
                <a:ext cx="649033" cy="355629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75" name="Oval 274"/>
              <p:cNvSpPr/>
              <p:nvPr/>
            </p:nvSpPr>
            <p:spPr>
              <a:xfrm>
                <a:off x="3570445" y="3072018"/>
                <a:ext cx="503426" cy="50109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76" name="Pie 275"/>
              <p:cNvSpPr/>
              <p:nvPr/>
            </p:nvSpPr>
            <p:spPr>
              <a:xfrm>
                <a:off x="3579682" y="3000435"/>
                <a:ext cx="494189" cy="510635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Diagonal Stripe 276"/>
              <p:cNvSpPr/>
              <p:nvPr/>
            </p:nvSpPr>
            <p:spPr>
              <a:xfrm>
                <a:off x="4023064" y="3348811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78" name="Diagonal Stripe 277"/>
              <p:cNvSpPr/>
              <p:nvPr/>
            </p:nvSpPr>
            <p:spPr>
              <a:xfrm flipH="1">
                <a:off x="3353373" y="3382219"/>
                <a:ext cx="281731" cy="319743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38" name="Group 284"/>
          <p:cNvGrpSpPr>
            <a:grpSpLocks/>
          </p:cNvGrpSpPr>
          <p:nvPr/>
        </p:nvGrpSpPr>
        <p:grpSpPr bwMode="auto">
          <a:xfrm>
            <a:off x="2549525" y="4613275"/>
            <a:ext cx="795338" cy="655638"/>
            <a:chOff x="6980717" y="3863084"/>
            <a:chExt cx="795642" cy="655479"/>
          </a:xfrm>
        </p:grpSpPr>
        <p:grpSp>
          <p:nvGrpSpPr>
            <p:cNvPr id="11403" name="Group 285"/>
            <p:cNvGrpSpPr>
              <a:grpSpLocks/>
            </p:cNvGrpSpPr>
            <p:nvPr/>
          </p:nvGrpSpPr>
          <p:grpSpPr bwMode="auto">
            <a:xfrm>
              <a:off x="6980717" y="3940628"/>
              <a:ext cx="795642" cy="577935"/>
              <a:chOff x="6008919" y="3883230"/>
              <a:chExt cx="795642" cy="577935"/>
            </a:xfrm>
          </p:grpSpPr>
          <p:sp>
            <p:nvSpPr>
              <p:cNvPr id="293" name="Flowchart: Alternate Process 292"/>
              <p:cNvSpPr/>
              <p:nvPr/>
            </p:nvSpPr>
            <p:spPr>
              <a:xfrm>
                <a:off x="6151849" y="4145329"/>
                <a:ext cx="652712" cy="6983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4" name="Flowchart: Alternate Process 293"/>
              <p:cNvSpPr/>
              <p:nvPr/>
            </p:nvSpPr>
            <p:spPr>
              <a:xfrm>
                <a:off x="6148672" y="4226272"/>
                <a:ext cx="654300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5" name="Flowchart: Alternate Process 294"/>
              <p:cNvSpPr/>
              <p:nvPr/>
            </p:nvSpPr>
            <p:spPr>
              <a:xfrm>
                <a:off x="6148672" y="4308802"/>
                <a:ext cx="654300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6" name="Flowchart: Alternate Process 295"/>
              <p:cNvSpPr/>
              <p:nvPr/>
            </p:nvSpPr>
            <p:spPr>
              <a:xfrm>
                <a:off x="6147085" y="4389744"/>
                <a:ext cx="654300" cy="71421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7" name="Flowchart: Process 296"/>
              <p:cNvSpPr/>
              <p:nvPr/>
            </p:nvSpPr>
            <p:spPr>
              <a:xfrm>
                <a:off x="6199492" y="3883455"/>
                <a:ext cx="44467" cy="426934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8" name="Isosceles Triangle 297"/>
              <p:cNvSpPr/>
              <p:nvPr/>
            </p:nvSpPr>
            <p:spPr>
              <a:xfrm rot="16200000">
                <a:off x="6038339" y="3865144"/>
                <a:ext cx="13173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404" name="Group 286"/>
            <p:cNvGrpSpPr>
              <a:grpSpLocks/>
            </p:cNvGrpSpPr>
            <p:nvPr/>
          </p:nvGrpSpPr>
          <p:grpSpPr bwMode="auto">
            <a:xfrm>
              <a:off x="7223509" y="3863081"/>
              <a:ext cx="430303" cy="520555"/>
              <a:chOff x="3352800" y="2998694"/>
              <a:chExt cx="950259" cy="1075765"/>
            </a:xfrm>
          </p:grpSpPr>
          <p:sp>
            <p:nvSpPr>
              <p:cNvPr id="288" name="Flowchart: Delay 287"/>
              <p:cNvSpPr/>
              <p:nvPr/>
            </p:nvSpPr>
            <p:spPr>
              <a:xfrm rot="16200000">
                <a:off x="3493197" y="3572688"/>
                <a:ext cx="649418" cy="354215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9" name="Oval 288"/>
              <p:cNvSpPr/>
              <p:nvPr/>
            </p:nvSpPr>
            <p:spPr>
              <a:xfrm>
                <a:off x="3570657" y="3070858"/>
                <a:ext cx="501513" cy="501824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0" name="Pie 289"/>
              <p:cNvSpPr/>
              <p:nvPr/>
            </p:nvSpPr>
            <p:spPr>
              <a:xfrm>
                <a:off x="3577671" y="2998700"/>
                <a:ext cx="498007" cy="511663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91" name="Diagonal Stripe 290"/>
              <p:cNvSpPr/>
              <p:nvPr/>
            </p:nvSpPr>
            <p:spPr>
              <a:xfrm>
                <a:off x="4019565" y="3349650"/>
                <a:ext cx="284073" cy="321429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92" name="Diagonal Stripe 291"/>
              <p:cNvSpPr/>
              <p:nvPr/>
            </p:nvSpPr>
            <p:spPr>
              <a:xfrm flipH="1">
                <a:off x="3353218" y="3379168"/>
                <a:ext cx="284073" cy="324710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41" name="Group 298"/>
          <p:cNvGrpSpPr>
            <a:grpSpLocks/>
          </p:cNvGrpSpPr>
          <p:nvPr/>
        </p:nvGrpSpPr>
        <p:grpSpPr bwMode="auto">
          <a:xfrm>
            <a:off x="4838700" y="4668838"/>
            <a:ext cx="796925" cy="577850"/>
            <a:chOff x="7040093" y="3560619"/>
            <a:chExt cx="795642" cy="577935"/>
          </a:xfrm>
        </p:grpSpPr>
        <p:grpSp>
          <p:nvGrpSpPr>
            <p:cNvPr id="11390" name="Group 299"/>
            <p:cNvGrpSpPr>
              <a:grpSpLocks/>
            </p:cNvGrpSpPr>
            <p:nvPr/>
          </p:nvGrpSpPr>
          <p:grpSpPr bwMode="auto">
            <a:xfrm>
              <a:off x="7040093" y="3560619"/>
              <a:ext cx="795642" cy="577935"/>
              <a:chOff x="6008919" y="3883230"/>
              <a:chExt cx="795642" cy="577935"/>
            </a:xfrm>
          </p:grpSpPr>
          <p:sp>
            <p:nvSpPr>
              <p:cNvPr id="307" name="Flowchart: Alternate Process 306"/>
              <p:cNvSpPr/>
              <p:nvPr/>
            </p:nvSpPr>
            <p:spPr>
              <a:xfrm>
                <a:off x="6151564" y="4145206"/>
                <a:ext cx="652997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08" name="Flowchart: Alternate Process 307"/>
              <p:cNvSpPr/>
              <p:nvPr/>
            </p:nvSpPr>
            <p:spPr>
              <a:xfrm>
                <a:off x="6149980" y="4226180"/>
                <a:ext cx="652997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09" name="Flowchart: Alternate Process 308"/>
              <p:cNvSpPr/>
              <p:nvPr/>
            </p:nvSpPr>
            <p:spPr>
              <a:xfrm>
                <a:off x="6149980" y="4308743"/>
                <a:ext cx="652997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10" name="Flowchart: Alternate Process 309"/>
              <p:cNvSpPr/>
              <p:nvPr/>
            </p:nvSpPr>
            <p:spPr>
              <a:xfrm>
                <a:off x="6146810" y="4389716"/>
                <a:ext cx="65458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11" name="Flowchart: Process 310"/>
              <p:cNvSpPr/>
              <p:nvPr/>
            </p:nvSpPr>
            <p:spPr>
              <a:xfrm>
                <a:off x="6199112" y="3883230"/>
                <a:ext cx="45964" cy="427100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12" name="Isosceles Triangle 311"/>
              <p:cNvSpPr/>
              <p:nvPr/>
            </p:nvSpPr>
            <p:spPr>
              <a:xfrm rot="16200000">
                <a:off x="6038124" y="3865139"/>
                <a:ext cx="131782" cy="19019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91" name="Group 300"/>
            <p:cNvGrpSpPr>
              <a:grpSpLocks/>
            </p:cNvGrpSpPr>
            <p:nvPr/>
          </p:nvGrpSpPr>
          <p:grpSpPr bwMode="auto">
            <a:xfrm>
              <a:off x="7331039" y="3637821"/>
              <a:ext cx="326749" cy="357905"/>
              <a:chOff x="3352800" y="2998694"/>
              <a:chExt cx="950259" cy="1075765"/>
            </a:xfrm>
          </p:grpSpPr>
          <p:sp>
            <p:nvSpPr>
              <p:cNvPr id="302" name="Flowchart: Delay 301"/>
              <p:cNvSpPr/>
              <p:nvPr/>
            </p:nvSpPr>
            <p:spPr>
              <a:xfrm rot="16200000">
                <a:off x="3493515" y="3572277"/>
                <a:ext cx="649033" cy="354923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03" name="Oval 302"/>
              <p:cNvSpPr/>
              <p:nvPr/>
            </p:nvSpPr>
            <p:spPr>
              <a:xfrm>
                <a:off x="3571431" y="3072072"/>
                <a:ext cx="502420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04" name="Pie 303"/>
              <p:cNvSpPr/>
              <p:nvPr/>
            </p:nvSpPr>
            <p:spPr>
              <a:xfrm>
                <a:off x="3580650" y="3000486"/>
                <a:ext cx="493201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05" name="Diagonal Stripe 304"/>
              <p:cNvSpPr/>
              <p:nvPr/>
            </p:nvSpPr>
            <p:spPr>
              <a:xfrm>
                <a:off x="4023149" y="3348865"/>
                <a:ext cx="281170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06" name="Diagonal Stripe 305"/>
              <p:cNvSpPr/>
              <p:nvPr/>
            </p:nvSpPr>
            <p:spPr>
              <a:xfrm flipH="1">
                <a:off x="3354789" y="3382270"/>
                <a:ext cx="281173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55" name="Group 360"/>
          <p:cNvGrpSpPr>
            <a:grpSpLocks/>
          </p:cNvGrpSpPr>
          <p:nvPr/>
        </p:nvGrpSpPr>
        <p:grpSpPr bwMode="auto">
          <a:xfrm>
            <a:off x="2568575" y="4676775"/>
            <a:ext cx="795338" cy="577850"/>
            <a:chOff x="5733808" y="3976255"/>
            <a:chExt cx="795642" cy="577935"/>
          </a:xfrm>
        </p:grpSpPr>
        <p:grpSp>
          <p:nvGrpSpPr>
            <p:cNvPr id="11371" name="Group 361"/>
            <p:cNvGrpSpPr>
              <a:grpSpLocks/>
            </p:cNvGrpSpPr>
            <p:nvPr/>
          </p:nvGrpSpPr>
          <p:grpSpPr bwMode="auto">
            <a:xfrm>
              <a:off x="5733808" y="3976255"/>
              <a:ext cx="795642" cy="577935"/>
              <a:chOff x="6008919" y="3883230"/>
              <a:chExt cx="795642" cy="577935"/>
            </a:xfrm>
          </p:grpSpPr>
          <p:sp>
            <p:nvSpPr>
              <p:cNvPr id="375" name="Flowchart: Alternate Process 374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6" name="Flowchart: Alternate Process 375"/>
              <p:cNvSpPr/>
              <p:nvPr/>
            </p:nvSpPr>
            <p:spPr>
              <a:xfrm>
                <a:off x="6148672" y="4226180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7" name="Flowchart: Alternate Process 376"/>
              <p:cNvSpPr/>
              <p:nvPr/>
            </p:nvSpPr>
            <p:spPr>
              <a:xfrm>
                <a:off x="6148672" y="4308743"/>
                <a:ext cx="654300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8" name="Flowchart: Alternate Process 377"/>
              <p:cNvSpPr/>
              <p:nvPr/>
            </p:nvSpPr>
            <p:spPr>
              <a:xfrm>
                <a:off x="6147085" y="4389717"/>
                <a:ext cx="654300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9" name="Flowchart: Process 378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80" name="Isosceles Triangle 379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72" name="Group 362"/>
            <p:cNvGrpSpPr>
              <a:grpSpLocks/>
            </p:cNvGrpSpPr>
            <p:nvPr/>
          </p:nvGrpSpPr>
          <p:grpSpPr bwMode="auto">
            <a:xfrm>
              <a:off x="5933713" y="4045536"/>
              <a:ext cx="326749" cy="357905"/>
              <a:chOff x="3352800" y="2998694"/>
              <a:chExt cx="950259" cy="1075765"/>
            </a:xfrm>
          </p:grpSpPr>
          <p:sp>
            <p:nvSpPr>
              <p:cNvPr id="370" name="Flowchart: Delay 369"/>
              <p:cNvSpPr/>
              <p:nvPr/>
            </p:nvSpPr>
            <p:spPr>
              <a:xfrm rot="16200000">
                <a:off x="3493021" y="3571871"/>
                <a:ext cx="649033" cy="355631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1" name="Oval 370"/>
              <p:cNvSpPr/>
              <p:nvPr/>
            </p:nvSpPr>
            <p:spPr>
              <a:xfrm>
                <a:off x="3570445" y="3072021"/>
                <a:ext cx="503423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2" name="Pie 371"/>
              <p:cNvSpPr/>
              <p:nvPr/>
            </p:nvSpPr>
            <p:spPr>
              <a:xfrm>
                <a:off x="3579682" y="3000435"/>
                <a:ext cx="494186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73" name="Diagonal Stripe 372"/>
              <p:cNvSpPr/>
              <p:nvPr/>
            </p:nvSpPr>
            <p:spPr>
              <a:xfrm>
                <a:off x="4023064" y="3348814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74" name="Diagonal Stripe 373"/>
              <p:cNvSpPr/>
              <p:nvPr/>
            </p:nvSpPr>
            <p:spPr>
              <a:xfrm flipH="1">
                <a:off x="3353370" y="3382219"/>
                <a:ext cx="281734" cy="31974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73" name="Group 363"/>
            <p:cNvGrpSpPr>
              <a:grpSpLocks/>
            </p:cNvGrpSpPr>
            <p:nvPr/>
          </p:nvGrpSpPr>
          <p:grpSpPr bwMode="auto">
            <a:xfrm>
              <a:off x="6181113" y="4043561"/>
              <a:ext cx="326749" cy="357905"/>
              <a:chOff x="3352800" y="2998694"/>
              <a:chExt cx="950259" cy="1075765"/>
            </a:xfrm>
          </p:grpSpPr>
          <p:sp>
            <p:nvSpPr>
              <p:cNvPr id="365" name="Flowchart: Delay 364"/>
              <p:cNvSpPr/>
              <p:nvPr/>
            </p:nvSpPr>
            <p:spPr>
              <a:xfrm rot="16200000">
                <a:off x="3491715" y="3575345"/>
                <a:ext cx="649033" cy="35101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66" name="Oval 365"/>
              <p:cNvSpPr/>
              <p:nvPr/>
            </p:nvSpPr>
            <p:spPr>
              <a:xfrm>
                <a:off x="3571448" y="3068413"/>
                <a:ext cx="498806" cy="50109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67" name="Pie 366"/>
              <p:cNvSpPr/>
              <p:nvPr/>
            </p:nvSpPr>
            <p:spPr>
              <a:xfrm>
                <a:off x="3576065" y="2996827"/>
                <a:ext cx="498806" cy="51063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68" name="Diagonal Stripe 367"/>
              <p:cNvSpPr/>
              <p:nvPr/>
            </p:nvSpPr>
            <p:spPr>
              <a:xfrm>
                <a:off x="4019448" y="3345207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69" name="Diagonal Stripe 368"/>
              <p:cNvSpPr/>
              <p:nvPr/>
            </p:nvSpPr>
            <p:spPr>
              <a:xfrm flipH="1">
                <a:off x="3354374" y="3378611"/>
                <a:ext cx="281734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70" name="Group 394"/>
          <p:cNvGrpSpPr>
            <a:grpSpLocks/>
          </p:cNvGrpSpPr>
          <p:nvPr/>
        </p:nvGrpSpPr>
        <p:grpSpPr bwMode="auto">
          <a:xfrm>
            <a:off x="4833938" y="4665663"/>
            <a:ext cx="796925" cy="579437"/>
            <a:chOff x="5244940" y="3867398"/>
            <a:chExt cx="795642" cy="577935"/>
          </a:xfrm>
        </p:grpSpPr>
        <p:grpSp>
          <p:nvGrpSpPr>
            <p:cNvPr id="11358" name="Group 395"/>
            <p:cNvGrpSpPr>
              <a:grpSpLocks/>
            </p:cNvGrpSpPr>
            <p:nvPr/>
          </p:nvGrpSpPr>
          <p:grpSpPr bwMode="auto">
            <a:xfrm>
              <a:off x="5244940" y="3867398"/>
              <a:ext cx="795642" cy="577935"/>
              <a:chOff x="6008919" y="3883230"/>
              <a:chExt cx="795642" cy="577935"/>
            </a:xfrm>
          </p:grpSpPr>
          <p:sp>
            <p:nvSpPr>
              <p:cNvPr id="403" name="Flowchart: Alternate Process 402"/>
              <p:cNvSpPr/>
              <p:nvPr/>
            </p:nvSpPr>
            <p:spPr>
              <a:xfrm>
                <a:off x="6151564" y="4144488"/>
                <a:ext cx="652997" cy="7125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4" name="Flowchart: Alternate Process 403"/>
              <p:cNvSpPr/>
              <p:nvPr/>
            </p:nvSpPr>
            <p:spPr>
              <a:xfrm>
                <a:off x="6149979" y="4225241"/>
                <a:ext cx="652997" cy="71252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5" name="Flowchart: Alternate Process 404"/>
              <p:cNvSpPr/>
              <p:nvPr/>
            </p:nvSpPr>
            <p:spPr>
              <a:xfrm>
                <a:off x="6149979" y="4309160"/>
                <a:ext cx="652997" cy="7125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6" name="Flowchart: Alternate Process 405"/>
              <p:cNvSpPr/>
              <p:nvPr/>
            </p:nvSpPr>
            <p:spPr>
              <a:xfrm>
                <a:off x="6146809" y="4389913"/>
                <a:ext cx="654582" cy="71252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7" name="Flowchart: Process 406"/>
              <p:cNvSpPr/>
              <p:nvPr/>
            </p:nvSpPr>
            <p:spPr>
              <a:xfrm>
                <a:off x="6199112" y="3883230"/>
                <a:ext cx="45963" cy="427514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8" name="Isosceles Triangle 407"/>
              <p:cNvSpPr/>
              <p:nvPr/>
            </p:nvSpPr>
            <p:spPr>
              <a:xfrm rot="16200000">
                <a:off x="6039096" y="3865720"/>
                <a:ext cx="129838" cy="19019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59" name="Group 396"/>
            <p:cNvGrpSpPr>
              <a:grpSpLocks/>
            </p:cNvGrpSpPr>
            <p:nvPr/>
          </p:nvGrpSpPr>
          <p:grpSpPr bwMode="auto">
            <a:xfrm>
              <a:off x="5444845" y="3936679"/>
              <a:ext cx="326749" cy="357905"/>
              <a:chOff x="3352800" y="2998694"/>
              <a:chExt cx="950259" cy="1075765"/>
            </a:xfrm>
          </p:grpSpPr>
          <p:sp>
            <p:nvSpPr>
              <p:cNvPr id="398" name="Flowchart: Delay 397"/>
              <p:cNvSpPr/>
              <p:nvPr/>
            </p:nvSpPr>
            <p:spPr>
              <a:xfrm rot="16200000">
                <a:off x="3491829" y="3574356"/>
                <a:ext cx="647255" cy="354920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99" name="Oval 398"/>
              <p:cNvSpPr/>
              <p:nvPr/>
            </p:nvSpPr>
            <p:spPr>
              <a:xfrm>
                <a:off x="3568852" y="3071247"/>
                <a:ext cx="502423" cy="49972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0" name="Pie 399"/>
              <p:cNvSpPr/>
              <p:nvPr/>
            </p:nvSpPr>
            <p:spPr>
              <a:xfrm>
                <a:off x="3578071" y="2999860"/>
                <a:ext cx="493204" cy="509236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01" name="Diagonal Stripe 400"/>
              <p:cNvSpPr/>
              <p:nvPr/>
            </p:nvSpPr>
            <p:spPr>
              <a:xfrm>
                <a:off x="4020571" y="3347282"/>
                <a:ext cx="281173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02" name="Diagonal Stripe 401"/>
              <p:cNvSpPr/>
              <p:nvPr/>
            </p:nvSpPr>
            <p:spPr>
              <a:xfrm flipH="1">
                <a:off x="3352213" y="3380598"/>
                <a:ext cx="281170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73" name="Group 408"/>
          <p:cNvGrpSpPr>
            <a:grpSpLocks/>
          </p:cNvGrpSpPr>
          <p:nvPr/>
        </p:nvGrpSpPr>
        <p:grpSpPr bwMode="auto">
          <a:xfrm>
            <a:off x="2568575" y="4611688"/>
            <a:ext cx="795338" cy="655637"/>
            <a:chOff x="6980717" y="3863084"/>
            <a:chExt cx="795642" cy="655479"/>
          </a:xfrm>
        </p:grpSpPr>
        <p:grpSp>
          <p:nvGrpSpPr>
            <p:cNvPr id="11345" name="Group 409"/>
            <p:cNvGrpSpPr>
              <a:grpSpLocks/>
            </p:cNvGrpSpPr>
            <p:nvPr/>
          </p:nvGrpSpPr>
          <p:grpSpPr bwMode="auto">
            <a:xfrm>
              <a:off x="6980717" y="3940628"/>
              <a:ext cx="795642" cy="577935"/>
              <a:chOff x="6008919" y="3883230"/>
              <a:chExt cx="795642" cy="577935"/>
            </a:xfrm>
          </p:grpSpPr>
          <p:sp>
            <p:nvSpPr>
              <p:cNvPr id="417" name="Flowchart: Alternate Process 416"/>
              <p:cNvSpPr/>
              <p:nvPr/>
            </p:nvSpPr>
            <p:spPr>
              <a:xfrm>
                <a:off x="6151849" y="4145329"/>
                <a:ext cx="652712" cy="6983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18" name="Flowchart: Alternate Process 417"/>
              <p:cNvSpPr/>
              <p:nvPr/>
            </p:nvSpPr>
            <p:spPr>
              <a:xfrm>
                <a:off x="6148672" y="4226271"/>
                <a:ext cx="654300" cy="71421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19" name="Flowchart: Alternate Process 418"/>
              <p:cNvSpPr/>
              <p:nvPr/>
            </p:nvSpPr>
            <p:spPr>
              <a:xfrm>
                <a:off x="6148672" y="4308802"/>
                <a:ext cx="654300" cy="71421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20" name="Flowchart: Alternate Process 419"/>
              <p:cNvSpPr/>
              <p:nvPr/>
            </p:nvSpPr>
            <p:spPr>
              <a:xfrm>
                <a:off x="6147085" y="4389745"/>
                <a:ext cx="654300" cy="7142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21" name="Flowchart: Process 420"/>
              <p:cNvSpPr/>
              <p:nvPr/>
            </p:nvSpPr>
            <p:spPr>
              <a:xfrm>
                <a:off x="6199492" y="3883454"/>
                <a:ext cx="44467" cy="426935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22" name="Isosceles Triangle 421"/>
              <p:cNvSpPr/>
              <p:nvPr/>
            </p:nvSpPr>
            <p:spPr>
              <a:xfrm rot="16200000">
                <a:off x="6038340" y="3865143"/>
                <a:ext cx="131730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46" name="Group 410"/>
            <p:cNvGrpSpPr>
              <a:grpSpLocks/>
            </p:cNvGrpSpPr>
            <p:nvPr/>
          </p:nvGrpSpPr>
          <p:grpSpPr bwMode="auto">
            <a:xfrm>
              <a:off x="7223509" y="3863081"/>
              <a:ext cx="430303" cy="520555"/>
              <a:chOff x="3352800" y="2998694"/>
              <a:chExt cx="950259" cy="1075765"/>
            </a:xfrm>
          </p:grpSpPr>
          <p:sp>
            <p:nvSpPr>
              <p:cNvPr id="412" name="Flowchart: Delay 411"/>
              <p:cNvSpPr/>
              <p:nvPr/>
            </p:nvSpPr>
            <p:spPr>
              <a:xfrm rot="16200000">
                <a:off x="3493197" y="3572689"/>
                <a:ext cx="649420" cy="354215"/>
              </a:xfrm>
              <a:prstGeom prst="flowChartDelay">
                <a:avLst/>
              </a:prstGeom>
              <a:solidFill>
                <a:srgbClr val="0070C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13" name="Oval 412"/>
              <p:cNvSpPr/>
              <p:nvPr/>
            </p:nvSpPr>
            <p:spPr>
              <a:xfrm>
                <a:off x="3570657" y="3070858"/>
                <a:ext cx="501513" cy="50182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14" name="Pie 413"/>
              <p:cNvSpPr/>
              <p:nvPr/>
            </p:nvSpPr>
            <p:spPr>
              <a:xfrm>
                <a:off x="3577671" y="2998700"/>
                <a:ext cx="498007" cy="511664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15" name="Diagonal Stripe 414"/>
              <p:cNvSpPr/>
              <p:nvPr/>
            </p:nvSpPr>
            <p:spPr>
              <a:xfrm>
                <a:off x="4019565" y="3349648"/>
                <a:ext cx="284073" cy="321430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16" name="Diagonal Stripe 415"/>
              <p:cNvSpPr/>
              <p:nvPr/>
            </p:nvSpPr>
            <p:spPr>
              <a:xfrm flipH="1">
                <a:off x="3353218" y="3379168"/>
                <a:ext cx="284073" cy="324709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76" name="Group 422"/>
          <p:cNvGrpSpPr>
            <a:grpSpLocks/>
          </p:cNvGrpSpPr>
          <p:nvPr/>
        </p:nvGrpSpPr>
        <p:grpSpPr bwMode="auto">
          <a:xfrm>
            <a:off x="7702550" y="4365625"/>
            <a:ext cx="430213" cy="520700"/>
            <a:chOff x="3352800" y="2998694"/>
            <a:chExt cx="950259" cy="1075765"/>
          </a:xfrm>
        </p:grpSpPr>
        <p:sp>
          <p:nvSpPr>
            <p:cNvPr id="424" name="Flowchart: Delay 423"/>
            <p:cNvSpPr/>
            <p:nvPr/>
          </p:nvSpPr>
          <p:spPr>
            <a:xfrm rot="16200000">
              <a:off x="3492712" y="3572685"/>
              <a:ext cx="649395" cy="354156"/>
            </a:xfrm>
            <a:prstGeom prst="flowChartDelay">
              <a:avLst/>
            </a:prstGeom>
            <a:solidFill>
              <a:srgbClr val="0070C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25" name="Oval 424"/>
            <p:cNvSpPr/>
            <p:nvPr/>
          </p:nvSpPr>
          <p:spPr>
            <a:xfrm>
              <a:off x="3570202" y="3070849"/>
              <a:ext cx="501429" cy="50180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26" name="Pie 425"/>
            <p:cNvSpPr/>
            <p:nvPr/>
          </p:nvSpPr>
          <p:spPr>
            <a:xfrm>
              <a:off x="3577215" y="2998694"/>
              <a:ext cx="497921" cy="511644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27" name="Diagonal Stripe 426"/>
            <p:cNvSpPr/>
            <p:nvPr/>
          </p:nvSpPr>
          <p:spPr>
            <a:xfrm>
              <a:off x="4019032" y="3349631"/>
              <a:ext cx="284027" cy="32141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28" name="Diagonal Stripe 427"/>
            <p:cNvSpPr/>
            <p:nvPr/>
          </p:nvSpPr>
          <p:spPr>
            <a:xfrm flipH="1">
              <a:off x="3352800" y="3379147"/>
              <a:ext cx="284027" cy="324698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7" name="Group 428"/>
          <p:cNvGrpSpPr>
            <a:grpSpLocks/>
          </p:cNvGrpSpPr>
          <p:nvPr/>
        </p:nvGrpSpPr>
        <p:grpSpPr bwMode="auto">
          <a:xfrm>
            <a:off x="4840288" y="4673600"/>
            <a:ext cx="795337" cy="577850"/>
            <a:chOff x="7040093" y="3560619"/>
            <a:chExt cx="795642" cy="577935"/>
          </a:xfrm>
        </p:grpSpPr>
        <p:grpSp>
          <p:nvGrpSpPr>
            <p:cNvPr id="11327" name="Group 429"/>
            <p:cNvGrpSpPr>
              <a:grpSpLocks/>
            </p:cNvGrpSpPr>
            <p:nvPr/>
          </p:nvGrpSpPr>
          <p:grpSpPr bwMode="auto">
            <a:xfrm>
              <a:off x="7040093" y="3560619"/>
              <a:ext cx="795642" cy="577935"/>
              <a:chOff x="6008919" y="3883230"/>
              <a:chExt cx="795642" cy="577935"/>
            </a:xfrm>
          </p:grpSpPr>
          <p:sp>
            <p:nvSpPr>
              <p:cNvPr id="437" name="Flowchart: Alternate Process 436"/>
              <p:cNvSpPr/>
              <p:nvPr/>
            </p:nvSpPr>
            <p:spPr>
              <a:xfrm>
                <a:off x="6151849" y="4145207"/>
                <a:ext cx="652712" cy="6986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38" name="Flowchart: Alternate Process 437"/>
              <p:cNvSpPr/>
              <p:nvPr/>
            </p:nvSpPr>
            <p:spPr>
              <a:xfrm>
                <a:off x="6148673" y="4226180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39" name="Flowchart: Alternate Process 438"/>
              <p:cNvSpPr/>
              <p:nvPr/>
            </p:nvSpPr>
            <p:spPr>
              <a:xfrm>
                <a:off x="6148673" y="4308743"/>
                <a:ext cx="654301" cy="71449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40" name="Flowchart: Alternate Process 439"/>
              <p:cNvSpPr/>
              <p:nvPr/>
            </p:nvSpPr>
            <p:spPr>
              <a:xfrm>
                <a:off x="6147084" y="4389717"/>
                <a:ext cx="654301" cy="71448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41" name="Flowchart: Process 440"/>
              <p:cNvSpPr/>
              <p:nvPr/>
            </p:nvSpPr>
            <p:spPr>
              <a:xfrm>
                <a:off x="6199492" y="3883230"/>
                <a:ext cx="44467" cy="427101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42" name="Isosceles Triangle 441"/>
              <p:cNvSpPr/>
              <p:nvPr/>
            </p:nvSpPr>
            <p:spPr>
              <a:xfrm rot="16200000">
                <a:off x="6038315" y="3864949"/>
                <a:ext cx="131781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28" name="Group 430"/>
            <p:cNvGrpSpPr>
              <a:grpSpLocks/>
            </p:cNvGrpSpPr>
            <p:nvPr/>
          </p:nvGrpSpPr>
          <p:grpSpPr bwMode="auto">
            <a:xfrm>
              <a:off x="7331039" y="3637821"/>
              <a:ext cx="326749" cy="357905"/>
              <a:chOff x="3352800" y="2998694"/>
              <a:chExt cx="950259" cy="1075765"/>
            </a:xfrm>
          </p:grpSpPr>
          <p:sp>
            <p:nvSpPr>
              <p:cNvPr id="432" name="Flowchart: Delay 431"/>
              <p:cNvSpPr/>
              <p:nvPr/>
            </p:nvSpPr>
            <p:spPr>
              <a:xfrm rot="16200000">
                <a:off x="3491514" y="3571922"/>
                <a:ext cx="649033" cy="35563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33" name="Oval 432"/>
              <p:cNvSpPr/>
              <p:nvPr/>
            </p:nvSpPr>
            <p:spPr>
              <a:xfrm>
                <a:off x="3568937" y="3072072"/>
                <a:ext cx="503423" cy="501093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34" name="Pie 433"/>
              <p:cNvSpPr/>
              <p:nvPr/>
            </p:nvSpPr>
            <p:spPr>
              <a:xfrm>
                <a:off x="3578175" y="3000489"/>
                <a:ext cx="494186" cy="510635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35" name="Diagonal Stripe 434"/>
              <p:cNvSpPr/>
              <p:nvPr/>
            </p:nvSpPr>
            <p:spPr>
              <a:xfrm>
                <a:off x="4021557" y="3348865"/>
                <a:ext cx="281731" cy="324516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36" name="Diagonal Stripe 435"/>
              <p:cNvSpPr/>
              <p:nvPr/>
            </p:nvSpPr>
            <p:spPr>
              <a:xfrm flipH="1">
                <a:off x="3351863" y="3382273"/>
                <a:ext cx="281734" cy="319743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80" name="Group 442"/>
          <p:cNvGrpSpPr>
            <a:grpSpLocks/>
          </p:cNvGrpSpPr>
          <p:nvPr/>
        </p:nvGrpSpPr>
        <p:grpSpPr bwMode="auto">
          <a:xfrm>
            <a:off x="2563813" y="4691063"/>
            <a:ext cx="795337" cy="579437"/>
            <a:chOff x="5733808" y="3976255"/>
            <a:chExt cx="795642" cy="577935"/>
          </a:xfrm>
        </p:grpSpPr>
        <p:grpSp>
          <p:nvGrpSpPr>
            <p:cNvPr id="11308" name="Group 443"/>
            <p:cNvGrpSpPr>
              <a:grpSpLocks/>
            </p:cNvGrpSpPr>
            <p:nvPr/>
          </p:nvGrpSpPr>
          <p:grpSpPr bwMode="auto">
            <a:xfrm>
              <a:off x="5733808" y="3976255"/>
              <a:ext cx="795642" cy="577935"/>
              <a:chOff x="6008919" y="3883230"/>
              <a:chExt cx="795642" cy="577935"/>
            </a:xfrm>
          </p:grpSpPr>
          <p:sp>
            <p:nvSpPr>
              <p:cNvPr id="457" name="Flowchart: Alternate Process 456"/>
              <p:cNvSpPr/>
              <p:nvPr/>
            </p:nvSpPr>
            <p:spPr>
              <a:xfrm>
                <a:off x="6151849" y="4144488"/>
                <a:ext cx="652712" cy="7125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58" name="Flowchart: Alternate Process 457"/>
              <p:cNvSpPr/>
              <p:nvPr/>
            </p:nvSpPr>
            <p:spPr>
              <a:xfrm>
                <a:off x="6148673" y="4225241"/>
                <a:ext cx="654301" cy="71252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59" name="Flowchart: Alternate Process 458"/>
              <p:cNvSpPr/>
              <p:nvPr/>
            </p:nvSpPr>
            <p:spPr>
              <a:xfrm>
                <a:off x="6148673" y="4309160"/>
                <a:ext cx="654301" cy="71253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60" name="Flowchart: Alternate Process 459"/>
              <p:cNvSpPr/>
              <p:nvPr/>
            </p:nvSpPr>
            <p:spPr>
              <a:xfrm>
                <a:off x="6147084" y="4389913"/>
                <a:ext cx="654301" cy="71252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61" name="Flowchart: Process 460"/>
              <p:cNvSpPr/>
              <p:nvPr/>
            </p:nvSpPr>
            <p:spPr>
              <a:xfrm>
                <a:off x="6199492" y="3883230"/>
                <a:ext cx="44467" cy="427514"/>
              </a:xfrm>
              <a:prstGeom prst="flowChartProcess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62" name="Isosceles Triangle 461"/>
              <p:cNvSpPr/>
              <p:nvPr/>
            </p:nvSpPr>
            <p:spPr>
              <a:xfrm rot="16200000">
                <a:off x="6039286" y="3865530"/>
                <a:ext cx="129838" cy="190573"/>
              </a:xfrm>
              <a:prstGeom prst="triangl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11309" name="Group 444"/>
            <p:cNvGrpSpPr>
              <a:grpSpLocks/>
            </p:cNvGrpSpPr>
            <p:nvPr/>
          </p:nvGrpSpPr>
          <p:grpSpPr bwMode="auto">
            <a:xfrm>
              <a:off x="5933713" y="4045536"/>
              <a:ext cx="326749" cy="357905"/>
              <a:chOff x="3352800" y="2998694"/>
              <a:chExt cx="950259" cy="1075765"/>
            </a:xfrm>
          </p:grpSpPr>
          <p:sp>
            <p:nvSpPr>
              <p:cNvPr id="452" name="Flowchart: Delay 451"/>
              <p:cNvSpPr/>
              <p:nvPr/>
            </p:nvSpPr>
            <p:spPr>
              <a:xfrm rot="16200000">
                <a:off x="3493913" y="3574002"/>
                <a:ext cx="647255" cy="355629"/>
              </a:xfrm>
              <a:prstGeom prst="flowChartDelay">
                <a:avLst/>
              </a:prstGeom>
              <a:solidFill>
                <a:srgbClr val="FFFF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53" name="Oval 452"/>
              <p:cNvSpPr/>
              <p:nvPr/>
            </p:nvSpPr>
            <p:spPr>
              <a:xfrm>
                <a:off x="3570445" y="3071247"/>
                <a:ext cx="503426" cy="499720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54" name="Pie 453"/>
              <p:cNvSpPr/>
              <p:nvPr/>
            </p:nvSpPr>
            <p:spPr>
              <a:xfrm>
                <a:off x="3579682" y="2999860"/>
                <a:ext cx="494189" cy="509236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55" name="Diagonal Stripe 454"/>
              <p:cNvSpPr/>
              <p:nvPr/>
            </p:nvSpPr>
            <p:spPr>
              <a:xfrm>
                <a:off x="4023064" y="3347282"/>
                <a:ext cx="281734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56" name="Diagonal Stripe 455"/>
              <p:cNvSpPr/>
              <p:nvPr/>
            </p:nvSpPr>
            <p:spPr>
              <a:xfrm flipH="1">
                <a:off x="3353373" y="3380598"/>
                <a:ext cx="281731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10" name="Group 445"/>
            <p:cNvGrpSpPr>
              <a:grpSpLocks/>
            </p:cNvGrpSpPr>
            <p:nvPr/>
          </p:nvGrpSpPr>
          <p:grpSpPr bwMode="auto">
            <a:xfrm>
              <a:off x="6181113" y="4043561"/>
              <a:ext cx="326749" cy="357905"/>
              <a:chOff x="3352800" y="2998694"/>
              <a:chExt cx="950259" cy="1075765"/>
            </a:xfrm>
          </p:grpSpPr>
          <p:sp>
            <p:nvSpPr>
              <p:cNvPr id="447" name="Flowchart: Delay 446"/>
              <p:cNvSpPr/>
              <p:nvPr/>
            </p:nvSpPr>
            <p:spPr>
              <a:xfrm rot="16200000">
                <a:off x="3492604" y="3577487"/>
                <a:ext cx="647255" cy="351011"/>
              </a:xfrm>
              <a:prstGeom prst="flowChartDelay">
                <a:avLst/>
              </a:prstGeom>
              <a:solidFill>
                <a:srgbClr val="7030A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48" name="Oval 447"/>
              <p:cNvSpPr/>
              <p:nvPr/>
            </p:nvSpPr>
            <p:spPr>
              <a:xfrm>
                <a:off x="3571445" y="3072425"/>
                <a:ext cx="498806" cy="499717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49" name="Pie 448"/>
              <p:cNvSpPr/>
              <p:nvPr/>
            </p:nvSpPr>
            <p:spPr>
              <a:xfrm>
                <a:off x="3576065" y="3001035"/>
                <a:ext cx="498806" cy="509239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rgbClr val="C00000">
                  <a:alpha val="8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50" name="Diagonal Stripe 449"/>
              <p:cNvSpPr/>
              <p:nvPr/>
            </p:nvSpPr>
            <p:spPr>
              <a:xfrm>
                <a:off x="4019448" y="3348460"/>
                <a:ext cx="281731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51" name="Diagonal Stripe 450"/>
              <p:cNvSpPr/>
              <p:nvPr/>
            </p:nvSpPr>
            <p:spPr>
              <a:xfrm flipH="1">
                <a:off x="3354374" y="3381773"/>
                <a:ext cx="281731" cy="323627"/>
              </a:xfrm>
              <a:prstGeom prst="diagStripe">
                <a:avLst/>
              </a:prstGeom>
              <a:solidFill>
                <a:srgbClr val="00B05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84" name="Group 463"/>
          <p:cNvGrpSpPr>
            <a:grpSpLocks/>
          </p:cNvGrpSpPr>
          <p:nvPr/>
        </p:nvGrpSpPr>
        <p:grpSpPr bwMode="auto">
          <a:xfrm>
            <a:off x="4835525" y="4673600"/>
            <a:ext cx="796925" cy="579438"/>
            <a:chOff x="6008919" y="3883230"/>
            <a:chExt cx="795642" cy="577935"/>
          </a:xfrm>
        </p:grpSpPr>
        <p:sp>
          <p:nvSpPr>
            <p:cNvPr id="477" name="Flowchart: Alternate Process 476"/>
            <p:cNvSpPr/>
            <p:nvPr/>
          </p:nvSpPr>
          <p:spPr>
            <a:xfrm>
              <a:off x="6151564" y="4144489"/>
              <a:ext cx="652997" cy="7125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78" name="Flowchart: Alternate Process 477"/>
            <p:cNvSpPr/>
            <p:nvPr/>
          </p:nvSpPr>
          <p:spPr>
            <a:xfrm>
              <a:off x="6149980" y="4225241"/>
              <a:ext cx="652997" cy="71253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79" name="Flowchart: Alternate Process 478"/>
            <p:cNvSpPr/>
            <p:nvPr/>
          </p:nvSpPr>
          <p:spPr>
            <a:xfrm>
              <a:off x="6149980" y="4309160"/>
              <a:ext cx="652997" cy="7125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80" name="Flowchart: Alternate Process 479"/>
            <p:cNvSpPr/>
            <p:nvPr/>
          </p:nvSpPr>
          <p:spPr>
            <a:xfrm>
              <a:off x="6146810" y="4389912"/>
              <a:ext cx="654581" cy="71253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81" name="Flowchart: Process 480"/>
            <p:cNvSpPr/>
            <p:nvPr/>
          </p:nvSpPr>
          <p:spPr>
            <a:xfrm>
              <a:off x="6199112" y="3883230"/>
              <a:ext cx="45964" cy="427513"/>
            </a:xfrm>
            <a:prstGeom prst="flowChart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82" name="Isosceles Triangle 481"/>
            <p:cNvSpPr/>
            <p:nvPr/>
          </p:nvSpPr>
          <p:spPr>
            <a:xfrm rot="16200000">
              <a:off x="6039096" y="3865720"/>
              <a:ext cx="129837" cy="190193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483" name="Object 3"/>
          <p:cNvGraphicFramePr>
            <a:graphicFrameLocks noChangeAspect="1"/>
          </p:cNvGraphicFramePr>
          <p:nvPr/>
        </p:nvGraphicFramePr>
        <p:xfrm>
          <a:off x="6167438" y="5830888"/>
          <a:ext cx="116681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558" imgH="203112" progId="Equation.DSMT4">
                  <p:embed/>
                </p:oleObj>
              </mc:Choice>
              <mc:Fallback>
                <p:oleObj name="Equation" r:id="rId4" imgW="558558" imgH="203112" progId="Equation.DSMT4">
                  <p:embed/>
                  <p:pic>
                    <p:nvPicPr>
                      <p:cNvPr id="4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5830888"/>
                        <a:ext cx="116681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36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93 2.33117E-6 C 0.01493 -0.00532 0.01459 -0.01018 0.01424 -0.01018 C 0.01372 -0.01018 0.01337 -0.00532 0.01337 2.33117E-6 C 0.01302 0.00601 0.01268 0.01225 0.01233 0.01225 C 0.01146 0.01225 0.01146 0.00601 0.01129 2.33117E-6 C 0.01129 -0.00532 0.01077 -0.01018 0.01059 -0.01018 C 0.00972 -0.01018 0.00972 -0.00532 0.00938 2.33117E-6 C 0.00938 0.00601 0.0092 0.01225 0.00868 0.01225 C 0.00816 0.01225 0.00747 2.33117E-6 0.00747 0.00023 C 0.00747 -0.00532 0.00747 -0.01018 0.00677 -0.01018 C 0.00625 -0.01018 0.00625 -0.00532 0.00556 2.33117E-6 C 0.00556 0.00601 0.00556 0.01225 0.00469 0.01225 C 0.00434 0.01225 0.00399 0.00601 0.00399 2.33117E-6 C 0.00365 -0.00532 0.00365 -0.01018 0.00278 -0.01018 C 0.00243 -0.01018 0.00226 -0.00532 0.00226 2.33117E-6 C 0.00174 0.00601 0.00174 0.01225 0.00122 0.01225 C 0.0007 0.01225 0.00035 0.00601 -1.66667E-6 2.33117E-6 " pathEditMode="relative" rAng="0" ptsTypes="fffffffffffffffff">
                                      <p:cBhvr>
                                        <p:cTn id="53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700" y="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9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57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93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08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2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1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59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74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89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0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5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 nodeType="clickPar">
                      <p:stCondLst>
                        <p:cond delay="indefinite"/>
                      </p:stCondLst>
                      <p:childTnLst>
                        <p:par>
                          <p:cTn id="3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0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63525" y="268288"/>
          <a:ext cx="3482975" cy="649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600" imgH="2794000" progId="Equation.DSMT4">
                  <p:embed/>
                </p:oleObj>
              </mc:Choice>
              <mc:Fallback>
                <p:oleObj name="Equation" r:id="rId3" imgW="1498600" imgH="2794000" progId="Equation.DSMT4">
                  <p:embed/>
                  <p:pic>
                    <p:nvPicPr>
                      <p:cNvPr id="122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268288"/>
                        <a:ext cx="3482975" cy="649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2"/>
          <p:cNvGraphicFramePr>
            <a:graphicFrameLocks noChangeAspect="1"/>
          </p:cNvGraphicFramePr>
          <p:nvPr/>
        </p:nvGraphicFramePr>
        <p:xfrm>
          <a:off x="842963" y="942975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80" imgH="164814" progId="Equation.DSMT4">
                  <p:embed/>
                </p:oleObj>
              </mc:Choice>
              <mc:Fallback>
                <p:oleObj name="Equation" r:id="rId5" imgW="126780" imgH="164814" progId="Equation.DSMT4">
                  <p:embed/>
                  <p:pic>
                    <p:nvPicPr>
                      <p:cNvPr id="122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942975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25638" y="971550"/>
          <a:ext cx="2936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80" imgH="164814" progId="Equation.DSMT4">
                  <p:embed/>
                </p:oleObj>
              </mc:Choice>
              <mc:Fallback>
                <p:oleObj name="Equation" r:id="rId7" imgW="126780" imgH="164814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8" y="971550"/>
                        <a:ext cx="2936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903538" y="971550"/>
          <a:ext cx="4413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335" imgH="177646" progId="Equation.DSMT4">
                  <p:embed/>
                </p:oleObj>
              </mc:Choice>
              <mc:Fallback>
                <p:oleObj name="Equation" r:id="rId9" imgW="190335" imgH="177646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971550"/>
                        <a:ext cx="44132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35025" y="1460500"/>
          <a:ext cx="266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025" y="1460500"/>
                        <a:ext cx="266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920875" y="1485900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485900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2882900" y="1500188"/>
          <a:ext cx="4413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335" imgH="164957" progId="Equation.DSMT4">
                  <p:embed/>
                </p:oleObj>
              </mc:Choice>
              <mc:Fallback>
                <p:oleObj name="Equation" r:id="rId15" imgW="190335" imgH="164957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1500188"/>
                        <a:ext cx="4413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815975" y="2006600"/>
          <a:ext cx="2968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2006600"/>
                        <a:ext cx="296863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931988" y="2032000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64814" progId="Equation.DSMT4">
                  <p:embed/>
                </p:oleObj>
              </mc:Choice>
              <mc:Fallback>
                <p:oleObj name="Equation" r:id="rId19" imgW="126780" imgH="164814" progId="Equation.DSMT4">
                  <p:embed/>
                  <p:pic>
                    <p:nvPicPr>
                      <p:cNvPr id="122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032000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2879725" y="2032000"/>
          <a:ext cx="4699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2936" imgH="177569" progId="Equation.DSMT4">
                  <p:embed/>
                </p:oleObj>
              </mc:Choice>
              <mc:Fallback>
                <p:oleObj name="Equation" r:id="rId20" imgW="202936" imgH="177569" progId="Equation.DSMT4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2032000"/>
                        <a:ext cx="4699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842963" y="2552700"/>
          <a:ext cx="2968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123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2552700"/>
                        <a:ext cx="29686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1957388" y="2579688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80" imgH="164814" progId="Equation.DSMT4">
                  <p:embed/>
                </p:oleObj>
              </mc:Choice>
              <mc:Fallback>
                <p:oleObj name="Equation" r:id="rId24" imgW="126780" imgH="164814" progId="Equation.DSMT4">
                  <p:embed/>
                  <p:pic>
                    <p:nvPicPr>
                      <p:cNvPr id="1230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2579688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/>
          <p:cNvGraphicFramePr>
            <a:graphicFrameLocks noChangeAspect="1"/>
          </p:cNvGraphicFramePr>
          <p:nvPr/>
        </p:nvGraphicFramePr>
        <p:xfrm>
          <a:off x="2906713" y="2578100"/>
          <a:ext cx="4699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2936" imgH="177569" progId="Equation.DSMT4">
                  <p:embed/>
                </p:oleObj>
              </mc:Choice>
              <mc:Fallback>
                <p:oleObj name="Equation" r:id="rId25" imgW="202936" imgH="177569" progId="Equation.DSMT4">
                  <p:embed/>
                  <p:pic>
                    <p:nvPicPr>
                      <p:cNvPr id="1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578100"/>
                        <a:ext cx="4699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852488" y="3051175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1230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3051175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951038" y="3063875"/>
          <a:ext cx="26511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4102" imgH="177492" progId="Equation.DSMT4">
                  <p:embed/>
                </p:oleObj>
              </mc:Choice>
              <mc:Fallback>
                <p:oleObj name="Equation" r:id="rId28" imgW="114102" imgH="177492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3063875"/>
                        <a:ext cx="26511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/>
        </p:nvGraphicFramePr>
        <p:xfrm>
          <a:off x="2928938" y="3078163"/>
          <a:ext cx="4111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492" imgH="177492" progId="Equation.DSMT4">
                  <p:embed/>
                </p:oleObj>
              </mc:Choice>
              <mc:Fallback>
                <p:oleObj name="Equation" r:id="rId30" imgW="177492" imgH="177492" progId="Equation.DSMT4">
                  <p:embed/>
                  <p:pic>
                    <p:nvPicPr>
                      <p:cNvPr id="1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078163"/>
                        <a:ext cx="41116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846138" y="3567113"/>
          <a:ext cx="2667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102" imgH="177492" progId="Equation.DSMT4">
                  <p:embed/>
                </p:oleObj>
              </mc:Choice>
              <mc:Fallback>
                <p:oleObj name="Equation" r:id="rId32" imgW="114102" imgH="177492" progId="Equation.DSMT4">
                  <p:embed/>
                  <p:pic>
                    <p:nvPicPr>
                      <p:cNvPr id="1230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3567113"/>
                        <a:ext cx="26670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1946275" y="3579813"/>
          <a:ext cx="2667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4102" imgH="177492" progId="Equation.DSMT4">
                  <p:embed/>
                </p:oleObj>
              </mc:Choice>
              <mc:Fallback>
                <p:oleObj name="Equation" r:id="rId33" imgW="114102" imgH="177492" progId="Equation.DSMT4">
                  <p:embed/>
                  <p:pic>
                    <p:nvPicPr>
                      <p:cNvPr id="1230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3579813"/>
                        <a:ext cx="26670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0"/>
          <p:cNvGraphicFramePr>
            <a:graphicFrameLocks noChangeAspect="1"/>
          </p:cNvGraphicFramePr>
          <p:nvPr/>
        </p:nvGraphicFramePr>
        <p:xfrm>
          <a:off x="2894013" y="3594100"/>
          <a:ext cx="441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0335" imgH="177646" progId="Equation.DSMT4">
                  <p:embed/>
                </p:oleObj>
              </mc:Choice>
              <mc:Fallback>
                <p:oleObj name="Equation" r:id="rId35" imgW="190335" imgH="177646" progId="Equation.DSMT4">
                  <p:embed/>
                  <p:pic>
                    <p:nvPicPr>
                      <p:cNvPr id="2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3594100"/>
                        <a:ext cx="4413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827088" y="4113213"/>
          <a:ext cx="2968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25" imgH="177415" progId="Equation.DSMT4">
                  <p:embed/>
                </p:oleObj>
              </mc:Choice>
              <mc:Fallback>
                <p:oleObj name="Equation" r:id="rId37" imgW="126725" imgH="177415" progId="Equation.DSMT4">
                  <p:embed/>
                  <p:pic>
                    <p:nvPicPr>
                      <p:cNvPr id="1230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113213"/>
                        <a:ext cx="29686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1955800" y="4125913"/>
          <a:ext cx="2651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4102" imgH="177492" progId="Equation.DSMT4">
                  <p:embed/>
                </p:oleObj>
              </mc:Choice>
              <mc:Fallback>
                <p:oleObj name="Equation" r:id="rId38" imgW="114102" imgH="177492" progId="Equation.DSMT4">
                  <p:embed/>
                  <p:pic>
                    <p:nvPicPr>
                      <p:cNvPr id="1231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125913"/>
                        <a:ext cx="265113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3"/>
          <p:cNvGraphicFramePr>
            <a:graphicFrameLocks noChangeAspect="1"/>
          </p:cNvGraphicFramePr>
          <p:nvPr/>
        </p:nvGraphicFramePr>
        <p:xfrm>
          <a:off x="2890838" y="4138613"/>
          <a:ext cx="4699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02936" imgH="177569" progId="Equation.DSMT4">
                  <p:embed/>
                </p:oleObj>
              </mc:Choice>
              <mc:Fallback>
                <p:oleObj name="Equation" r:id="rId40" imgW="202936" imgH="177569" progId="Equation.DSMT4">
                  <p:embed/>
                  <p:pic>
                    <p:nvPicPr>
                      <p:cNvPr id="2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4138613"/>
                        <a:ext cx="4699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852488" y="4660900"/>
          <a:ext cx="2968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25" imgH="177415" progId="Equation.DSMT4">
                  <p:embed/>
                </p:oleObj>
              </mc:Choice>
              <mc:Fallback>
                <p:oleObj name="Equation" r:id="rId42" imgW="126725" imgH="177415" progId="Equation.DSMT4">
                  <p:embed/>
                  <p:pic>
                    <p:nvPicPr>
                      <p:cNvPr id="1231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4660900"/>
                        <a:ext cx="29686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3" name="Object 25"/>
          <p:cNvGraphicFramePr>
            <a:graphicFrameLocks noChangeAspect="1"/>
          </p:cNvGraphicFramePr>
          <p:nvPr/>
        </p:nvGraphicFramePr>
        <p:xfrm>
          <a:off x="1982788" y="4672013"/>
          <a:ext cx="26511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14102" imgH="177492" progId="Equation.DSMT4">
                  <p:embed/>
                </p:oleObj>
              </mc:Choice>
              <mc:Fallback>
                <p:oleObj name="Equation" r:id="rId43" imgW="114102" imgH="177492" progId="Equation.DSMT4">
                  <p:embed/>
                  <p:pic>
                    <p:nvPicPr>
                      <p:cNvPr id="1231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4672013"/>
                        <a:ext cx="26511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6"/>
          <p:cNvGraphicFramePr>
            <a:graphicFrameLocks noChangeAspect="1"/>
          </p:cNvGraphicFramePr>
          <p:nvPr/>
        </p:nvGraphicFramePr>
        <p:xfrm>
          <a:off x="2944813" y="4686300"/>
          <a:ext cx="411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77492" imgH="177492" progId="Equation.DSMT4">
                  <p:embed/>
                </p:oleObj>
              </mc:Choice>
              <mc:Fallback>
                <p:oleObj name="Equation" r:id="rId45" imgW="177492" imgH="177492" progId="Equation.DSMT4">
                  <p:embed/>
                  <p:pic>
                    <p:nvPicPr>
                      <p:cNvPr id="2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4686300"/>
                        <a:ext cx="4111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863600" y="5157788"/>
          <a:ext cx="295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6780" imgH="164814" progId="Equation.DSMT4">
                  <p:embed/>
                </p:oleObj>
              </mc:Choice>
              <mc:Fallback>
                <p:oleObj name="Equation" r:id="rId47" imgW="126780" imgH="164814" progId="Equation.DSMT4">
                  <p:embed/>
                  <p:pic>
                    <p:nvPicPr>
                      <p:cNvPr id="1231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5157788"/>
                        <a:ext cx="295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6" name="Object 28"/>
          <p:cNvGraphicFramePr>
            <a:graphicFrameLocks noChangeAspect="1"/>
          </p:cNvGraphicFramePr>
          <p:nvPr/>
        </p:nvGraphicFramePr>
        <p:xfrm>
          <a:off x="1947863" y="5184775"/>
          <a:ext cx="2952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80" imgH="164814" progId="Equation.DSMT4">
                  <p:embed/>
                </p:oleObj>
              </mc:Choice>
              <mc:Fallback>
                <p:oleObj name="Equation" r:id="rId48" imgW="126780" imgH="164814" progId="Equation.DSMT4">
                  <p:embed/>
                  <p:pic>
                    <p:nvPicPr>
                      <p:cNvPr id="1231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5184775"/>
                        <a:ext cx="2952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9"/>
          <p:cNvGraphicFramePr>
            <a:graphicFrameLocks noChangeAspect="1"/>
          </p:cNvGraphicFramePr>
          <p:nvPr/>
        </p:nvGraphicFramePr>
        <p:xfrm>
          <a:off x="2925763" y="5199063"/>
          <a:ext cx="4413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90335" imgH="164957" progId="Equation.DSMT4">
                  <p:embed/>
                </p:oleObj>
              </mc:Choice>
              <mc:Fallback>
                <p:oleObj name="Equation" r:id="rId50" imgW="190335" imgH="164957" progId="Equation.DSMT4">
                  <p:embed/>
                  <p:pic>
                    <p:nvPicPr>
                      <p:cNvPr id="3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5199063"/>
                        <a:ext cx="4413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8" name="Object 30"/>
          <p:cNvGraphicFramePr>
            <a:graphicFrameLocks noChangeAspect="1"/>
          </p:cNvGraphicFramePr>
          <p:nvPr/>
        </p:nvGraphicFramePr>
        <p:xfrm>
          <a:off x="855663" y="5675313"/>
          <a:ext cx="2667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14102" imgH="177492" progId="Equation.DSMT4">
                  <p:embed/>
                </p:oleObj>
              </mc:Choice>
              <mc:Fallback>
                <p:oleObj name="Equation" r:id="rId52" imgW="114102" imgH="177492" progId="Equation.DSMT4">
                  <p:embed/>
                  <p:pic>
                    <p:nvPicPr>
                      <p:cNvPr id="1231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5675313"/>
                        <a:ext cx="26670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9" name="Object 31"/>
          <p:cNvGraphicFramePr>
            <a:graphicFrameLocks noChangeAspect="1"/>
          </p:cNvGraphicFramePr>
          <p:nvPr/>
        </p:nvGraphicFramePr>
        <p:xfrm>
          <a:off x="1943100" y="5700713"/>
          <a:ext cx="2968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26780" imgH="164814" progId="Equation.DSMT4">
                  <p:embed/>
                </p:oleObj>
              </mc:Choice>
              <mc:Fallback>
                <p:oleObj name="Equation" r:id="rId53" imgW="126780" imgH="164814" progId="Equation.DSMT4">
                  <p:embed/>
                  <p:pic>
                    <p:nvPicPr>
                      <p:cNvPr id="1231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5700713"/>
                        <a:ext cx="2968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2"/>
          <p:cNvGraphicFramePr>
            <a:graphicFrameLocks noChangeAspect="1"/>
          </p:cNvGraphicFramePr>
          <p:nvPr/>
        </p:nvGraphicFramePr>
        <p:xfrm>
          <a:off x="2890838" y="5700713"/>
          <a:ext cx="4714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02936" imgH="177569" progId="Equation.DSMT4">
                  <p:embed/>
                </p:oleObj>
              </mc:Choice>
              <mc:Fallback>
                <p:oleObj name="Equation" r:id="rId55" imgW="202936" imgH="177569" progId="Equation.DSMT4">
                  <p:embed/>
                  <p:pic>
                    <p:nvPicPr>
                      <p:cNvPr id="3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5700713"/>
                        <a:ext cx="47148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836613" y="6221413"/>
          <a:ext cx="2968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26725" imgH="177415" progId="Equation.DSMT4">
                  <p:embed/>
                </p:oleObj>
              </mc:Choice>
              <mc:Fallback>
                <p:oleObj name="Equation" r:id="rId57" imgW="126725" imgH="177415" progId="Equation.DSMT4">
                  <p:embed/>
                  <p:pic>
                    <p:nvPicPr>
                      <p:cNvPr id="1232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6221413"/>
                        <a:ext cx="29686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1952625" y="6246813"/>
          <a:ext cx="2936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26780" imgH="164814" progId="Equation.DSMT4">
                  <p:embed/>
                </p:oleObj>
              </mc:Choice>
              <mc:Fallback>
                <p:oleObj name="Equation" r:id="rId58" imgW="126780" imgH="164814" progId="Equation.DSMT4">
                  <p:embed/>
                  <p:pic>
                    <p:nvPicPr>
                      <p:cNvPr id="1232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6246813"/>
                        <a:ext cx="2936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5"/>
          <p:cNvGraphicFramePr>
            <a:graphicFrameLocks noChangeAspect="1"/>
          </p:cNvGraphicFramePr>
          <p:nvPr/>
        </p:nvGraphicFramePr>
        <p:xfrm>
          <a:off x="2900363" y="6246813"/>
          <a:ext cx="4699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202936" imgH="177569" progId="Equation.DSMT4">
                  <p:embed/>
                </p:oleObj>
              </mc:Choice>
              <mc:Fallback>
                <p:oleObj name="Equation" r:id="rId60" imgW="202936" imgH="177569" progId="Equation.DSMT4">
                  <p:embed/>
                  <p:pic>
                    <p:nvPicPr>
                      <p:cNvPr id="37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6246813"/>
                        <a:ext cx="4699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6"/>
          <p:cNvGraphicFramePr>
            <a:graphicFrameLocks noChangeAspect="1"/>
          </p:cNvGraphicFramePr>
          <p:nvPr/>
        </p:nvGraphicFramePr>
        <p:xfrm>
          <a:off x="4402138" y="1219200"/>
          <a:ext cx="29940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952200" imgH="177480" progId="Equation.DSMT4">
                  <p:embed/>
                </p:oleObj>
              </mc:Choice>
              <mc:Fallback>
                <p:oleObj name="Equation" r:id="rId62" imgW="952200" imgH="177480" progId="Equation.DSMT4">
                  <p:embed/>
                  <p:pic>
                    <p:nvPicPr>
                      <p:cNvPr id="38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1219200"/>
                        <a:ext cx="299402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D0F66EC-E87D-32F9-F914-131969992F28}"/>
                  </a:ext>
                </a:extLst>
              </p14:cNvPr>
              <p14:cNvContentPartPr/>
              <p14:nvPr/>
            </p14:nvContentPartPr>
            <p14:xfrm>
              <a:off x="4441294" y="1804282"/>
              <a:ext cx="114480" cy="55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D0F66EC-E87D-32F9-F914-131969992F28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4432654" y="1795642"/>
                <a:ext cx="132120" cy="7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777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E716-1BBD-47C4-A37E-C2DF3FEA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511167"/>
          </a:xfrm>
        </p:spPr>
        <p:txBody>
          <a:bodyPr>
            <a:normAutofit fontScale="90000"/>
          </a:bodyPr>
          <a:lstStyle/>
          <a:p>
            <a:r>
              <a:rPr lang="en-CA" dirty="0"/>
              <a:t>How to Solve Word Problems With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810C4-F6B2-439D-9045-B9A2B26C45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693769"/>
            <a:ext cx="8712968" cy="2015151"/>
          </a:xfrm>
        </p:spPr>
        <p:txBody>
          <a:bodyPr>
            <a:normAutofit/>
          </a:bodyPr>
          <a:lstStyle/>
          <a:p>
            <a:r>
              <a:rPr lang="en-CA" dirty="0"/>
              <a:t>When solving word problems involving algebra, the first step is to decide what your variable is and then create your equation</a:t>
            </a:r>
          </a:p>
          <a:p>
            <a:r>
              <a:rPr lang="en-CA" dirty="0"/>
              <a:t>To create your equation, here are some common terms that you need to know: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913B63-66C4-424F-B1E2-88D0E8B4C82B}"/>
              </a:ext>
            </a:extLst>
          </p:cNvPr>
          <p:cNvSpPr txBox="1">
            <a:spLocks/>
          </p:cNvSpPr>
          <p:nvPr/>
        </p:nvSpPr>
        <p:spPr>
          <a:xfrm>
            <a:off x="179512" y="2708920"/>
            <a:ext cx="8568952" cy="115212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</a:t>
            </a:r>
            <a:r>
              <a:rPr lang="en-CA" b="1" dirty="0"/>
              <a:t>Consecutive terms</a:t>
            </a:r>
            <a:r>
              <a:rPr lang="en-CA" dirty="0"/>
              <a:t>: successive terms that are increasing by one, let “x” be the first term, “x+1” be the 2</a:t>
            </a:r>
            <a:r>
              <a:rPr lang="en-CA" baseline="30000" dirty="0"/>
              <a:t>nd</a:t>
            </a:r>
            <a:r>
              <a:rPr lang="en-CA" dirty="0"/>
              <a:t> term, “x+3” be the third term and so on….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003B81-EF83-47CE-B3FF-338D3B6E0F1C}"/>
              </a:ext>
            </a:extLst>
          </p:cNvPr>
          <p:cNvSpPr txBox="1">
            <a:spLocks/>
          </p:cNvSpPr>
          <p:nvPr/>
        </p:nvSpPr>
        <p:spPr>
          <a:xfrm>
            <a:off x="179512" y="3861048"/>
            <a:ext cx="8568952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ii) </a:t>
            </a:r>
            <a:r>
              <a:rPr lang="en-CA" b="1" dirty="0"/>
              <a:t>Sum</a:t>
            </a:r>
            <a:r>
              <a:rPr lang="en-CA" dirty="0"/>
              <a:t> of two terms is equal to 10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3D905F7-6E57-4B68-B79E-B695A54FD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57575"/>
              </p:ext>
            </p:extLst>
          </p:nvPr>
        </p:nvGraphicFramePr>
        <p:xfrm>
          <a:off x="395536" y="4437112"/>
          <a:ext cx="1212484" cy="387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680" imgH="203040" progId="Equation.DSMT4">
                  <p:embed/>
                </p:oleObj>
              </mc:Choice>
              <mc:Fallback>
                <p:oleObj name="Equation" r:id="rId3" imgW="6346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3D905F7-6E57-4B68-B79E-B695A54FD8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4437112"/>
                        <a:ext cx="1212484" cy="387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BC5F68A-A197-42F8-AC0C-9FA824F7AFF1}"/>
              </a:ext>
            </a:extLst>
          </p:cNvPr>
          <p:cNvSpPr txBox="1"/>
          <p:nvPr/>
        </p:nvSpPr>
        <p:spPr>
          <a:xfrm>
            <a:off x="1691680" y="4365104"/>
            <a:ext cx="3672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An alternative expression for both terms could also be: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CBE8BB3-50B2-4671-9C3C-80ABF516DB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15905"/>
              </p:ext>
            </p:extLst>
          </p:nvPr>
        </p:nvGraphicFramePr>
        <p:xfrm>
          <a:off x="5580112" y="4077072"/>
          <a:ext cx="450556" cy="4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CBE8BB3-50B2-4671-9C3C-80ABF516DB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80112" y="4077072"/>
                        <a:ext cx="450556" cy="494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944EC78-D736-420F-A351-CC4D860A9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635835"/>
              </p:ext>
            </p:extLst>
          </p:nvPr>
        </p:nvGraphicFramePr>
        <p:xfrm>
          <a:off x="6084168" y="3933056"/>
          <a:ext cx="157457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240" imgH="203040" progId="Equation.DSMT4">
                  <p:embed/>
                </p:oleObj>
              </mc:Choice>
              <mc:Fallback>
                <p:oleObj name="Equation" r:id="rId7" imgW="44424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944EC78-D736-420F-A351-CC4D860A98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84168" y="3933056"/>
                        <a:ext cx="1574575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6A208E3-7092-4BD9-9E6F-945AD650A839}"/>
              </a:ext>
            </a:extLst>
          </p:cNvPr>
          <p:cNvSpPr txBox="1">
            <a:spLocks/>
          </p:cNvSpPr>
          <p:nvPr/>
        </p:nvSpPr>
        <p:spPr>
          <a:xfrm>
            <a:off x="251520" y="5157192"/>
            <a:ext cx="8568952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iii) The </a:t>
            </a:r>
            <a:r>
              <a:rPr lang="en-CA" b="1" dirty="0"/>
              <a:t>difference</a:t>
            </a:r>
            <a:r>
              <a:rPr lang="en-CA" dirty="0"/>
              <a:t> of two terms is 7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79DC6EA-5AEF-4868-8C9D-A9837989B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099619"/>
              </p:ext>
            </p:extLst>
          </p:nvPr>
        </p:nvGraphicFramePr>
        <p:xfrm>
          <a:off x="383456" y="5660703"/>
          <a:ext cx="10922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203040" progId="Equation.DSMT4">
                  <p:embed/>
                </p:oleObj>
              </mc:Choice>
              <mc:Fallback>
                <p:oleObj name="Equation" r:id="rId9" imgW="57132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79DC6EA-5AEF-4868-8C9D-A9837989BF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3456" y="5660703"/>
                        <a:ext cx="1092200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B352FB-581F-45B0-AEDA-AAD9D1C01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005389"/>
              </p:ext>
            </p:extLst>
          </p:nvPr>
        </p:nvGraphicFramePr>
        <p:xfrm>
          <a:off x="395536" y="6093296"/>
          <a:ext cx="10922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203040" progId="Equation.DSMT4">
                  <p:embed/>
                </p:oleObj>
              </mc:Choice>
              <mc:Fallback>
                <p:oleObj name="Equation" r:id="rId11" imgW="571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5B352FB-581F-45B0-AEDA-AAD9D1C01F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5536" y="6093296"/>
                        <a:ext cx="1092200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4018ACD-8B50-49BB-9FC8-36A101EAE1BC}"/>
              </a:ext>
            </a:extLst>
          </p:cNvPr>
          <p:cNvSpPr txBox="1"/>
          <p:nvPr/>
        </p:nvSpPr>
        <p:spPr>
          <a:xfrm>
            <a:off x="1691680" y="5661248"/>
            <a:ext cx="3672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An alternative expression for both terms could also be: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AB00EF7-3D4F-4032-B4B6-832603C40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61259"/>
              </p:ext>
            </p:extLst>
          </p:nvPr>
        </p:nvGraphicFramePr>
        <p:xfrm>
          <a:off x="5498503" y="5517232"/>
          <a:ext cx="450556" cy="4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39680" progId="Equation.DSMT4">
                  <p:embed/>
                </p:oleObj>
              </mc:Choice>
              <mc:Fallback>
                <p:oleObj name="Equation" r:id="rId13" imgW="126720" imgH="1396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AB00EF7-3D4F-4032-B4B6-832603C40B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98503" y="5517232"/>
                        <a:ext cx="450556" cy="494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179B1E0-8993-497F-A37F-3C81D6A97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52809"/>
              </p:ext>
            </p:extLst>
          </p:nvPr>
        </p:nvGraphicFramePr>
        <p:xfrm>
          <a:off x="6012160" y="5373216"/>
          <a:ext cx="157457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0" imgH="203040" progId="Equation.DSMT4">
                  <p:embed/>
                </p:oleObj>
              </mc:Choice>
              <mc:Fallback>
                <p:oleObj name="Equation" r:id="rId14" imgW="4442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179B1E0-8993-497F-A37F-3C81D6A976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12160" y="5373216"/>
                        <a:ext cx="1574575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C616D95-3653-43E4-A858-CC07D6DEE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905787"/>
              </p:ext>
            </p:extLst>
          </p:nvPr>
        </p:nvGraphicFramePr>
        <p:xfrm>
          <a:off x="5498503" y="6165304"/>
          <a:ext cx="450556" cy="4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C616D95-3653-43E4-A858-CC07D6DEE9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98503" y="6165304"/>
                        <a:ext cx="450556" cy="494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81C7FE9-8DE3-4F87-A27F-5820E359A8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184340"/>
              </p:ext>
            </p:extLst>
          </p:nvPr>
        </p:nvGraphicFramePr>
        <p:xfrm>
          <a:off x="6002559" y="6021288"/>
          <a:ext cx="157457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240" imgH="203040" progId="Equation.DSMT4">
                  <p:embed/>
                </p:oleObj>
              </mc:Choice>
              <mc:Fallback>
                <p:oleObj name="Equation" r:id="rId17" imgW="44424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81C7FE9-8DE3-4F87-A27F-5820E359A8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002559" y="6021288"/>
                        <a:ext cx="1574575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201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904F-F8C6-422C-90F9-FB6C7AE58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05" y="66889"/>
            <a:ext cx="7467600" cy="562074"/>
          </a:xfrm>
        </p:spPr>
        <p:txBody>
          <a:bodyPr/>
          <a:lstStyle/>
          <a:p>
            <a:r>
              <a:rPr lang="en-CA" dirty="0"/>
              <a:t>Setting Your Variables: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260E-A540-4A9F-B13F-9655E1BB28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493419"/>
            <a:ext cx="8784976" cy="847349"/>
          </a:xfrm>
        </p:spPr>
        <p:txBody>
          <a:bodyPr>
            <a:normAutofit/>
          </a:bodyPr>
          <a:lstStyle/>
          <a:p>
            <a:r>
              <a:rPr lang="en-CA" sz="2200" dirty="0"/>
              <a:t>When setting your variables, let the smallest value be “x”, and the other larger values as “x” plus something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6BA247CD-5478-4D04-9E7D-DE1687D7E5C9}"/>
              </a:ext>
            </a:extLst>
          </p:cNvPr>
          <p:cNvSpPr txBox="1">
            <a:spLocks/>
          </p:cNvSpPr>
          <p:nvPr/>
        </p:nvSpPr>
        <p:spPr>
          <a:xfrm>
            <a:off x="179512" y="1340768"/>
            <a:ext cx="8784976" cy="84734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Ie</a:t>
            </a:r>
            <a:r>
              <a:rPr lang="en-CA" sz="2200" dirty="0"/>
              <a:t>: Jason is 8 years older than Alan and their age adds to 54.  Write an equation for the sum of their ages: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41CADE-943A-4708-BD74-2BDE6C8EBBB8}"/>
              </a:ext>
            </a:extLst>
          </p:cNvPr>
          <p:cNvSpPr txBox="1"/>
          <p:nvPr/>
        </p:nvSpPr>
        <p:spPr>
          <a:xfrm>
            <a:off x="457200" y="2060848"/>
            <a:ext cx="690021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Since Alan is younger, let “x” be his 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77CFB7-C832-487C-B577-27FD45669921}"/>
              </a:ext>
            </a:extLst>
          </p:cNvPr>
          <p:cNvSpPr txBox="1"/>
          <p:nvPr/>
        </p:nvSpPr>
        <p:spPr>
          <a:xfrm>
            <a:off x="480099" y="2420888"/>
            <a:ext cx="690021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Jason’s age would then be: “x + 8”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86EA0F-164D-4613-9654-F2FCCF7A9534}"/>
              </a:ext>
            </a:extLst>
          </p:cNvPr>
          <p:cNvSpPr txBox="1"/>
          <p:nvPr/>
        </p:nvSpPr>
        <p:spPr>
          <a:xfrm>
            <a:off x="5940152" y="2365430"/>
            <a:ext cx="9361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Sum: 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67B28FD-D9FB-4EA5-BCD2-CA5BEA0E7B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824366"/>
              </p:ext>
            </p:extLst>
          </p:nvPr>
        </p:nvGraphicFramePr>
        <p:xfrm>
          <a:off x="6804247" y="2415768"/>
          <a:ext cx="1482116" cy="314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177480" progId="Equation.DSMT4">
                  <p:embed/>
                </p:oleObj>
              </mc:Choice>
              <mc:Fallback>
                <p:oleObj name="Equation" r:id="rId3" imgW="83808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67B28FD-D9FB-4EA5-BCD2-CA5BEA0E7B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04247" y="2415768"/>
                        <a:ext cx="1482116" cy="3148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57575A8-369B-49C3-88D9-6C11231A147A}"/>
              </a:ext>
            </a:extLst>
          </p:cNvPr>
          <p:cNvSpPr txBox="1">
            <a:spLocks/>
          </p:cNvSpPr>
          <p:nvPr/>
        </p:nvSpPr>
        <p:spPr>
          <a:xfrm>
            <a:off x="179512" y="2924944"/>
            <a:ext cx="8784976" cy="84734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dealing with consecutive numbers, let “x” be the middle number, makes equation easier to add: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AD3A3C6-A7A0-4C52-9EF4-54B57E37111F}"/>
              </a:ext>
            </a:extLst>
          </p:cNvPr>
          <p:cNvSpPr txBox="1">
            <a:spLocks/>
          </p:cNvSpPr>
          <p:nvPr/>
        </p:nvSpPr>
        <p:spPr>
          <a:xfrm>
            <a:off x="179512" y="3645025"/>
            <a:ext cx="8784976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Ie</a:t>
            </a:r>
            <a:r>
              <a:rPr lang="en-CA" sz="2200" dirty="0"/>
              <a:t>: 3 consecutive numbers add to 42: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68855F-5214-4765-9324-432C76685B10}"/>
              </a:ext>
            </a:extLst>
          </p:cNvPr>
          <p:cNvSpPr txBox="1"/>
          <p:nvPr/>
        </p:nvSpPr>
        <p:spPr>
          <a:xfrm>
            <a:off x="323528" y="4077072"/>
            <a:ext cx="83529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the middle number be “x”, larger “x+1” and smaller one “x-1”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FC4A8D-248E-4F5F-B5F1-9EB65BC1AFE9}"/>
              </a:ext>
            </a:extLst>
          </p:cNvPr>
          <p:cNvSpPr txBox="1"/>
          <p:nvPr/>
        </p:nvSpPr>
        <p:spPr>
          <a:xfrm>
            <a:off x="539553" y="4442036"/>
            <a:ext cx="9361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Sum: 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8177ABD-3077-4ED2-B929-1B9393BC9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262500"/>
              </p:ext>
            </p:extLst>
          </p:nvPr>
        </p:nvGraphicFramePr>
        <p:xfrm>
          <a:off x="1331640" y="4513452"/>
          <a:ext cx="21558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18960" imgH="177480" progId="Equation.DSMT4">
                  <p:embed/>
                </p:oleObj>
              </mc:Choice>
              <mc:Fallback>
                <p:oleObj name="Equation" r:id="rId5" imgW="121896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8177ABD-3077-4ED2-B929-1B9393BC99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4513452"/>
                        <a:ext cx="2155825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2FE2391-EFFD-4756-9558-05912FF6D47C}"/>
              </a:ext>
            </a:extLst>
          </p:cNvPr>
          <p:cNvCxnSpPr/>
          <p:nvPr/>
        </p:nvCxnSpPr>
        <p:spPr>
          <a:xfrm flipV="1">
            <a:off x="1619672" y="4581128"/>
            <a:ext cx="288030" cy="21602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A4501CA-E768-4395-AA07-E6DF11162B41}"/>
              </a:ext>
            </a:extLst>
          </p:cNvPr>
          <p:cNvCxnSpPr/>
          <p:nvPr/>
        </p:nvCxnSpPr>
        <p:spPr>
          <a:xfrm flipV="1">
            <a:off x="2699792" y="4581128"/>
            <a:ext cx="288030" cy="21602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566B8FE9-849A-4E52-AFC6-A487FA72F4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53782"/>
              </p:ext>
            </p:extLst>
          </p:nvPr>
        </p:nvGraphicFramePr>
        <p:xfrm>
          <a:off x="2627784" y="4914875"/>
          <a:ext cx="8763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177480" progId="Equation.DSMT4">
                  <p:embed/>
                </p:oleObj>
              </mc:Choice>
              <mc:Fallback>
                <p:oleObj name="Equation" r:id="rId7" imgW="49500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566B8FE9-849A-4E52-AFC6-A487FA72F4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27784" y="4914875"/>
                        <a:ext cx="876300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9D8F797E-D0C3-4C5B-9255-786005A0D2BF}"/>
              </a:ext>
            </a:extLst>
          </p:cNvPr>
          <p:cNvSpPr txBox="1">
            <a:spLocks/>
          </p:cNvSpPr>
          <p:nvPr/>
        </p:nvSpPr>
        <p:spPr>
          <a:xfrm>
            <a:off x="251520" y="5157192"/>
            <a:ext cx="8784976" cy="48730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If a term is used more, set the variable as the value of that term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CC8517D-BFD5-46AD-84A6-D54D548DE817}"/>
              </a:ext>
            </a:extLst>
          </p:cNvPr>
          <p:cNvSpPr txBox="1">
            <a:spLocks/>
          </p:cNvSpPr>
          <p:nvPr/>
        </p:nvSpPr>
        <p:spPr>
          <a:xfrm>
            <a:off x="179512" y="5605987"/>
            <a:ext cx="8784976" cy="84734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ie</a:t>
            </a:r>
            <a:r>
              <a:rPr lang="en-CA" sz="2200" dirty="0"/>
              <a:t>: Jack is 3yrs older than BOB and Dave is 2 </a:t>
            </a:r>
            <a:r>
              <a:rPr lang="en-CA" sz="2200" dirty="0" err="1"/>
              <a:t>yrs</a:t>
            </a:r>
            <a:r>
              <a:rPr lang="en-CA" sz="2200" dirty="0"/>
              <a:t> younger than BOB.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EA5F91-D720-401B-8213-54A588D0FACD}"/>
              </a:ext>
            </a:extLst>
          </p:cNvPr>
          <p:cNvSpPr txBox="1"/>
          <p:nvPr/>
        </p:nvSpPr>
        <p:spPr>
          <a:xfrm>
            <a:off x="1187624" y="6015573"/>
            <a:ext cx="27723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Bob’s age be “x”</a:t>
            </a:r>
          </a:p>
        </p:txBody>
      </p:sp>
    </p:spTree>
    <p:extLst>
      <p:ext uri="{BB962C8B-B14F-4D97-AF65-F5344CB8AC3E}">
        <p14:creationId xmlns:p14="http://schemas.microsoft.com/office/powerpoint/2010/main" val="259565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867F7-662A-48CA-ABFB-542FB841E6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1824" y="80596"/>
            <a:ext cx="8208912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Write an equation for each sentence.  Define what your variable is.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B4B56A-EA2C-48F9-94FB-11F642BABD22}"/>
              </a:ext>
            </a:extLst>
          </p:cNvPr>
          <p:cNvSpPr txBox="1">
            <a:spLocks/>
          </p:cNvSpPr>
          <p:nvPr/>
        </p:nvSpPr>
        <p:spPr>
          <a:xfrm>
            <a:off x="179512" y="836712"/>
            <a:ext cx="8208912" cy="72008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 err="1"/>
              <a:t>i</a:t>
            </a:r>
            <a:r>
              <a:rPr lang="en-CA" sz="2100" dirty="0"/>
              <a:t>) Miranda is 16 months older than Bob.  Their age combined is 64months.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FA501F4-FADE-4D06-8E68-476F52CD84C6}"/>
              </a:ext>
            </a:extLst>
          </p:cNvPr>
          <p:cNvSpPr txBox="1">
            <a:spLocks/>
          </p:cNvSpPr>
          <p:nvPr/>
        </p:nvSpPr>
        <p:spPr>
          <a:xfrm>
            <a:off x="179512" y="2454167"/>
            <a:ext cx="820891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ii) The sum of 3 consecutive numbers is equal to half of 60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43DFD2-C787-4B2E-923B-E795943CB3F9}"/>
              </a:ext>
            </a:extLst>
          </p:cNvPr>
          <p:cNvSpPr txBox="1">
            <a:spLocks/>
          </p:cNvSpPr>
          <p:nvPr/>
        </p:nvSpPr>
        <p:spPr>
          <a:xfrm>
            <a:off x="107504" y="3789040"/>
            <a:ext cx="8208912" cy="79208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iii) Tom has 18 points.  The difference in points between Tom and Jason is half of how many points Jason has.  Jason has how many points?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4449544-6FF7-4B20-9D6C-AECE5555AE9C}"/>
              </a:ext>
            </a:extLst>
          </p:cNvPr>
          <p:cNvSpPr txBox="1">
            <a:spLocks/>
          </p:cNvSpPr>
          <p:nvPr/>
        </p:nvSpPr>
        <p:spPr>
          <a:xfrm>
            <a:off x="179512" y="5369522"/>
            <a:ext cx="8208912" cy="72377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iv) The average of 5 consecutive numbers is 12.  What are the five numbers?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1CCBD6-31D3-4A55-AED1-92B9C27E142E}"/>
              </a:ext>
            </a:extLst>
          </p:cNvPr>
          <p:cNvSpPr txBox="1"/>
          <p:nvPr/>
        </p:nvSpPr>
        <p:spPr>
          <a:xfrm>
            <a:off x="141824" y="1403484"/>
            <a:ext cx="55102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Since “Bob” is younger, let “x” be Bob’s 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9D2D45-C233-4C59-834E-F89733406D75}"/>
              </a:ext>
            </a:extLst>
          </p:cNvPr>
          <p:cNvSpPr txBox="1"/>
          <p:nvPr/>
        </p:nvSpPr>
        <p:spPr>
          <a:xfrm>
            <a:off x="141824" y="1772816"/>
            <a:ext cx="61583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Miranda is 16months older, so her age is “x+16”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F3CB14-0BD5-4558-8AA2-ED54D0719463}"/>
              </a:ext>
            </a:extLst>
          </p:cNvPr>
          <p:cNvSpPr txBox="1"/>
          <p:nvPr/>
        </p:nvSpPr>
        <p:spPr>
          <a:xfrm>
            <a:off x="141824" y="2132856"/>
            <a:ext cx="61583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Together, sum of their age is: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29B3BC7-7BC5-414B-AB0A-0FB01A89EA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829735"/>
              </p:ext>
            </p:extLst>
          </p:nvPr>
        </p:nvGraphicFramePr>
        <p:xfrm>
          <a:off x="3902720" y="2189987"/>
          <a:ext cx="1749400" cy="340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177480" progId="Equation.DSMT4">
                  <p:embed/>
                </p:oleObj>
              </mc:Choice>
              <mc:Fallback>
                <p:oleObj name="Equation" r:id="rId3" imgW="914400" imgH="177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29B3BC7-7BC5-414B-AB0A-0FB01A89EA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02720" y="2189987"/>
                        <a:ext cx="1749400" cy="340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C72D3F4-F96E-445E-9679-22F0C50D4EF3}"/>
              </a:ext>
            </a:extLst>
          </p:cNvPr>
          <p:cNvSpPr txBox="1"/>
          <p:nvPr/>
        </p:nvSpPr>
        <p:spPr>
          <a:xfrm>
            <a:off x="251520" y="2725470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Since the numbers are consecutive, let “x” be the smallest number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F17280-7CC8-4060-95EF-0C9DB6A3A768}"/>
              </a:ext>
            </a:extLst>
          </p:cNvPr>
          <p:cNvSpPr txBox="1"/>
          <p:nvPr/>
        </p:nvSpPr>
        <p:spPr>
          <a:xfrm>
            <a:off x="179512" y="3068960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other two numbers will then be: “x+1” and “x+2”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98E4FF-D11B-4284-AA06-BDA3FBC4FE19}"/>
              </a:ext>
            </a:extLst>
          </p:cNvPr>
          <p:cNvSpPr txBox="1"/>
          <p:nvPr/>
        </p:nvSpPr>
        <p:spPr>
          <a:xfrm>
            <a:off x="179512" y="3373542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Equation: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6B8D716-4402-4D1A-8F8E-603ED4E3A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65434"/>
              </p:ext>
            </p:extLst>
          </p:nvPr>
        </p:nvGraphicFramePr>
        <p:xfrm>
          <a:off x="1691680" y="3362102"/>
          <a:ext cx="2794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60160" imgH="253800" progId="Equation.DSMT4">
                  <p:embed/>
                </p:oleObj>
              </mc:Choice>
              <mc:Fallback>
                <p:oleObj name="Equation" r:id="rId5" imgW="14601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6B8D716-4402-4D1A-8F8E-603ED4E3AC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3362102"/>
                        <a:ext cx="279400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BD7A1CF-FDA8-42D8-8CEE-57F68AA52067}"/>
              </a:ext>
            </a:extLst>
          </p:cNvPr>
          <p:cNvSpPr txBox="1"/>
          <p:nvPr/>
        </p:nvSpPr>
        <p:spPr>
          <a:xfrm>
            <a:off x="179512" y="4365104"/>
            <a:ext cx="70567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“x” be the number of points that Jason has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73BFAE-D155-4E09-AE39-A1D67DB466D7}"/>
              </a:ext>
            </a:extLst>
          </p:cNvPr>
          <p:cNvSpPr txBox="1"/>
          <p:nvPr/>
        </p:nvSpPr>
        <p:spPr>
          <a:xfrm>
            <a:off x="179512" y="4725144"/>
            <a:ext cx="70567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difference between Tom and Jason’s points: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34E7ACD-8D1D-47FB-868D-F953F54DB1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377124"/>
              </p:ext>
            </p:extLst>
          </p:nvPr>
        </p:nvGraphicFramePr>
        <p:xfrm>
          <a:off x="6300192" y="4797152"/>
          <a:ext cx="75406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480" imgH="177480" progId="Equation.DSMT4">
                  <p:embed/>
                </p:oleObj>
              </mc:Choice>
              <mc:Fallback>
                <p:oleObj name="Equation" r:id="rId7" imgW="3934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34E7ACD-8D1D-47FB-868D-F953F54DB1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00192" y="4797152"/>
                        <a:ext cx="754063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A49DA80-4967-4352-AB40-5807CC4869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252026"/>
              </p:ext>
            </p:extLst>
          </p:nvPr>
        </p:nvGraphicFramePr>
        <p:xfrm>
          <a:off x="7099374" y="4797152"/>
          <a:ext cx="12890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40" imgH="177480" progId="Equation.DSMT4">
                  <p:embed/>
                </p:oleObj>
              </mc:Choice>
              <mc:Fallback>
                <p:oleObj name="Equation" r:id="rId9" imgW="6728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A49DA80-4967-4352-AB40-5807CC4869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99374" y="4797152"/>
                        <a:ext cx="1289050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95AA5758-6B30-4133-ACF7-A4DC8854DF43}"/>
              </a:ext>
            </a:extLst>
          </p:cNvPr>
          <p:cNvSpPr txBox="1"/>
          <p:nvPr/>
        </p:nvSpPr>
        <p:spPr>
          <a:xfrm>
            <a:off x="228684" y="5013176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Equation: 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24F283B-77E3-455B-8166-CABCDA7D4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551750"/>
              </p:ext>
            </p:extLst>
          </p:nvPr>
        </p:nvGraphicFramePr>
        <p:xfrm>
          <a:off x="1763688" y="5043046"/>
          <a:ext cx="13604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228600" progId="Equation.DSMT4">
                  <p:embed/>
                </p:oleObj>
              </mc:Choice>
              <mc:Fallback>
                <p:oleObj name="Equation" r:id="rId11" imgW="71100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24F283B-77E3-455B-8166-CABCDA7D4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63688" y="5043046"/>
                        <a:ext cx="1360487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6DCECF3-C74B-479A-A70E-D2619EB54C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288005"/>
              </p:ext>
            </p:extLst>
          </p:nvPr>
        </p:nvGraphicFramePr>
        <p:xfrm>
          <a:off x="3233764" y="5079082"/>
          <a:ext cx="18954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90360" imgH="228600" progId="Equation.DSMT4">
                  <p:embed/>
                </p:oleObj>
              </mc:Choice>
              <mc:Fallback>
                <p:oleObj name="Equation" r:id="rId13" imgW="99036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6DCECF3-C74B-479A-A70E-D2619EB54C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33764" y="5079082"/>
                        <a:ext cx="1895475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E285A3B-2891-4056-84F2-7CA638819536}"/>
              </a:ext>
            </a:extLst>
          </p:cNvPr>
          <p:cNvSpPr txBox="1"/>
          <p:nvPr/>
        </p:nvSpPr>
        <p:spPr>
          <a:xfrm>
            <a:off x="188731" y="590573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When dealing with consecutive numbers, make the middle number “x”: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9A32496-D416-4279-A321-014359DBB1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355255"/>
              </p:ext>
            </p:extLst>
          </p:nvPr>
        </p:nvGraphicFramePr>
        <p:xfrm>
          <a:off x="3112107" y="6311931"/>
          <a:ext cx="3935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57400" imgH="177480" progId="Equation.DSMT4">
                  <p:embed/>
                </p:oleObj>
              </mc:Choice>
              <mc:Fallback>
                <p:oleObj name="Equation" r:id="rId15" imgW="205740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9A32496-D416-4279-A321-014359DBB1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112107" y="6311931"/>
                        <a:ext cx="3935413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651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C443-EAEF-4407-B304-BB97D1E9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Using Equations to Model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F0E3E-2963-430F-9086-F1359782AD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640960" cy="1980220"/>
          </a:xfrm>
        </p:spPr>
        <p:txBody>
          <a:bodyPr>
            <a:normAutofit/>
          </a:bodyPr>
          <a:lstStyle/>
          <a:p>
            <a:r>
              <a:rPr lang="en-CA" sz="2200" dirty="0"/>
              <a:t>When setting up your equation, it is helpful to create a chart to organize your information</a:t>
            </a:r>
          </a:p>
          <a:p>
            <a:r>
              <a:rPr lang="en-CA" sz="2200" dirty="0"/>
              <a:t>Columns can be used to represent different people or groups</a:t>
            </a:r>
          </a:p>
          <a:p>
            <a:r>
              <a:rPr lang="en-CA" sz="2200" dirty="0"/>
              <a:t>Rows can be used to represent the values using variables or with numbers</a:t>
            </a:r>
          </a:p>
          <a:p>
            <a:endParaRPr lang="en-CA" sz="2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DB5C6D-C1B7-4750-A2C7-BAB146597265}"/>
              </a:ext>
            </a:extLst>
          </p:cNvPr>
          <p:cNvSpPr txBox="1">
            <a:spLocks/>
          </p:cNvSpPr>
          <p:nvPr/>
        </p:nvSpPr>
        <p:spPr>
          <a:xfrm>
            <a:off x="107504" y="2564904"/>
            <a:ext cx="8856984" cy="15121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Ex: A man left one-fourth of his estate to his children, one-third to his wife.  The balance of $25,000 was given to a charity.  How large was his estate?  How much did his wife and kids receive?</a:t>
            </a:r>
          </a:p>
          <a:p>
            <a:endParaRPr lang="en-CA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5FE857-5D72-43CA-8522-41BD84F23443}"/>
              </a:ext>
            </a:extLst>
          </p:cNvPr>
          <p:cNvSpPr txBox="1"/>
          <p:nvPr/>
        </p:nvSpPr>
        <p:spPr>
          <a:xfrm>
            <a:off x="107504" y="3573016"/>
            <a:ext cx="752000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We have three separate groups that the money is given to: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32C502-AB7E-4D79-89A4-767308544798}"/>
              </a:ext>
            </a:extLst>
          </p:cNvPr>
          <p:cNvSpPr txBox="1"/>
          <p:nvPr/>
        </p:nvSpPr>
        <p:spPr>
          <a:xfrm>
            <a:off x="107504" y="3913602"/>
            <a:ext cx="764504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Children, wife and charity, so create a chart with 3 columns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DCC4418-131B-4442-AD56-4BAD32E96F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428381"/>
              </p:ext>
            </p:extLst>
          </p:nvPr>
        </p:nvGraphicFramePr>
        <p:xfrm>
          <a:off x="137427" y="4412247"/>
          <a:ext cx="4362565" cy="158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520" imgH="711000" progId="Equation.DSMT4">
                  <p:embed/>
                </p:oleObj>
              </mc:Choice>
              <mc:Fallback>
                <p:oleObj name="Equation" r:id="rId3" imgW="1955520" imgH="7110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DCC4418-131B-4442-AD56-4BAD32E96F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427" y="4412247"/>
                        <a:ext cx="4362565" cy="158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FA736BF-6C5B-4587-9736-B33270897F3E}"/>
              </a:ext>
            </a:extLst>
          </p:cNvPr>
          <p:cNvSpPr txBox="1"/>
          <p:nvPr/>
        </p:nvSpPr>
        <p:spPr>
          <a:xfrm>
            <a:off x="4572000" y="4307872"/>
            <a:ext cx="462070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“x” be the value of the estate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2581493-761B-439E-847D-F3019EC49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77904"/>
              </p:ext>
            </p:extLst>
          </p:nvPr>
        </p:nvGraphicFramePr>
        <p:xfrm>
          <a:off x="1115616" y="4947607"/>
          <a:ext cx="429402" cy="454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228600" progId="Equation.DSMT4">
                  <p:embed/>
                </p:oleObj>
              </mc:Choice>
              <mc:Fallback>
                <p:oleObj name="Equation" r:id="rId5" imgW="2156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2581493-761B-439E-847D-F3019EC49C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5616" y="4947607"/>
                        <a:ext cx="429402" cy="454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F5AFDFF-5AD5-465C-8720-AC40217B0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404271"/>
              </p:ext>
            </p:extLst>
          </p:nvPr>
        </p:nvGraphicFramePr>
        <p:xfrm>
          <a:off x="2378402" y="4954494"/>
          <a:ext cx="429402" cy="454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28600" progId="Equation.DSMT4">
                  <p:embed/>
                </p:oleObj>
              </mc:Choice>
              <mc:Fallback>
                <p:oleObj name="Equation" r:id="rId7" imgW="21564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F5AFDFF-5AD5-465C-8720-AC40217B0D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78402" y="4954494"/>
                        <a:ext cx="429402" cy="454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36DFEAF-19F2-43E4-8FE9-BB659B5E49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567145"/>
              </p:ext>
            </p:extLst>
          </p:nvPr>
        </p:nvGraphicFramePr>
        <p:xfrm>
          <a:off x="3203848" y="5020627"/>
          <a:ext cx="1020278" cy="32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23600" imgH="228600" progId="Equation.DSMT4">
                  <p:embed/>
                </p:oleObj>
              </mc:Choice>
              <mc:Fallback>
                <p:oleObj name="Equation" r:id="rId9" imgW="72360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36DFEAF-19F2-43E4-8FE9-BB659B5E49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03848" y="5020627"/>
                        <a:ext cx="1020278" cy="32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5089896-7D96-4D66-A706-21584A7FAE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132846"/>
              </p:ext>
            </p:extLst>
          </p:nvPr>
        </p:nvGraphicFramePr>
        <p:xfrm>
          <a:off x="3503683" y="4947606"/>
          <a:ext cx="504298" cy="45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800" imgH="228600" progId="Equation.DSMT4">
                  <p:embed/>
                </p:oleObj>
              </mc:Choice>
              <mc:Fallback>
                <p:oleObj name="Equation" r:id="rId11" imgW="25380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5089896-7D96-4D66-A706-21584A7FAE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03683" y="4947606"/>
                        <a:ext cx="504298" cy="4543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34413AD-4378-4A9A-AB7D-75D8A451C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072571"/>
              </p:ext>
            </p:extLst>
          </p:nvPr>
        </p:nvGraphicFramePr>
        <p:xfrm>
          <a:off x="3145438" y="5485871"/>
          <a:ext cx="12207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03040" progId="Equation.DSMT4">
                  <p:embed/>
                </p:oleObj>
              </mc:Choice>
              <mc:Fallback>
                <p:oleObj name="Equation" r:id="rId13" imgW="48240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34413AD-4378-4A9A-AB7D-75D8A451C9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45438" y="5485871"/>
                        <a:ext cx="1220788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E9AC2EE3-31B2-4288-BDE2-7C951F5F5D09}"/>
              </a:ext>
            </a:extLst>
          </p:cNvPr>
          <p:cNvSpPr txBox="1"/>
          <p:nvPr/>
        </p:nvSpPr>
        <p:spPr>
          <a:xfrm>
            <a:off x="4631814" y="4725144"/>
            <a:ext cx="46207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Now, write your equation:</a:t>
            </a:r>
          </a:p>
          <a:p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38339CC-A74A-451E-A05A-7E7C465304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029549"/>
              </p:ext>
            </p:extLst>
          </p:nvPr>
        </p:nvGraphicFramePr>
        <p:xfrm>
          <a:off x="4929750" y="5155778"/>
          <a:ext cx="6413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228600" progId="Equation.DSMT4">
                  <p:embed/>
                </p:oleObj>
              </mc:Choice>
              <mc:Fallback>
                <p:oleObj name="Equation" r:id="rId15" imgW="25380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38339CC-A74A-451E-A05A-7E7C465304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29750" y="5155778"/>
                        <a:ext cx="641350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69697708-05C6-4340-A938-2FCB69D51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95531"/>
              </p:ext>
            </p:extLst>
          </p:nvPr>
        </p:nvGraphicFramePr>
        <p:xfrm>
          <a:off x="5646456" y="5229200"/>
          <a:ext cx="15097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96880" imgH="203040" progId="Equation.DSMT4">
                  <p:embed/>
                </p:oleObj>
              </mc:Choice>
              <mc:Fallback>
                <p:oleObj name="Equation" r:id="rId17" imgW="59688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69697708-05C6-4340-A938-2FCB69D51A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46456" y="5229200"/>
                        <a:ext cx="1509713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0B1A542-0089-45E0-9D7F-0C6A0AD515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864811"/>
              </p:ext>
            </p:extLst>
          </p:nvPr>
        </p:nvGraphicFramePr>
        <p:xfrm>
          <a:off x="5358424" y="5805636"/>
          <a:ext cx="17986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1000" imgH="203040" progId="Equation.DSMT4">
                  <p:embed/>
                </p:oleObj>
              </mc:Choice>
              <mc:Fallback>
                <p:oleObj name="Equation" r:id="rId19" imgW="71100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0B1A542-0089-45E0-9D7F-0C6A0AD515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58424" y="5805636"/>
                        <a:ext cx="1798638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D058285-C129-41A5-BD9A-5A4EAED6B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936480"/>
              </p:ext>
            </p:extLst>
          </p:nvPr>
        </p:nvGraphicFramePr>
        <p:xfrm>
          <a:off x="2118307" y="5563618"/>
          <a:ext cx="970359" cy="340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45760" imgH="203040" progId="Equation.DSMT4">
                  <p:embed/>
                </p:oleObj>
              </mc:Choice>
              <mc:Fallback>
                <p:oleObj name="Equation" r:id="rId21" imgW="54576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D058285-C129-41A5-BD9A-5A4EAED6B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118307" y="5563618"/>
                        <a:ext cx="970359" cy="340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3641B50-B690-4096-9F43-F72807E2D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953437"/>
              </p:ext>
            </p:extLst>
          </p:nvPr>
        </p:nvGraphicFramePr>
        <p:xfrm>
          <a:off x="585133" y="5466579"/>
          <a:ext cx="1357069" cy="505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45760" imgH="203040" progId="Equation.DSMT4">
                  <p:embed/>
                </p:oleObj>
              </mc:Choice>
              <mc:Fallback>
                <p:oleObj name="Equation" r:id="rId23" imgW="54576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3641B50-B690-4096-9F43-F72807E2D9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85133" y="5466579"/>
                        <a:ext cx="1357069" cy="505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203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2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C9C9F-8B0D-4EC9-9784-1BE4F57680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66328"/>
            <a:ext cx="8640960" cy="93610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Create a chart for each of the following problems, then solve the equation: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5B62DC7-F9DD-4F3F-81A5-8D8867905A1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9512" y="908720"/>
                <a:ext cx="8208912" cy="864096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a) A tank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CA" dirty="0"/>
                  <a:t>  full.  It is  full after 10 more litres are added.  What is the capacity of the tank?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5B62DC7-F9DD-4F3F-81A5-8D8867905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08720"/>
                <a:ext cx="8208912" cy="864096"/>
              </a:xfrm>
              <a:prstGeom prst="rect">
                <a:avLst/>
              </a:prstGeom>
              <a:blipFill>
                <a:blip r:embed="rId3"/>
                <a:stretch>
                  <a:fillRect l="-965" t="-2113" r="-445" b="-98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E4B864-20A0-481B-93B4-BEC4F1127FA5}"/>
              </a:ext>
            </a:extLst>
          </p:cNvPr>
          <p:cNvSpPr txBox="1">
            <a:spLocks/>
          </p:cNvSpPr>
          <p:nvPr/>
        </p:nvSpPr>
        <p:spPr>
          <a:xfrm>
            <a:off x="179512" y="1916832"/>
            <a:ext cx="8640960" cy="1440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b) David was collecting money in his homeroom from 21 students attending a concert.  Some tickets cost $5 while others cost $7.  He collected $129 in total.  How many of each type of tickets did the students purchase?  Assume each person purchases one ticket.</a:t>
            </a:r>
          </a:p>
          <a:p>
            <a:endParaRPr lang="en-CA" sz="21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B04A67F-173A-4067-A2EE-5D67DB4BFED8}"/>
              </a:ext>
            </a:extLst>
          </p:cNvPr>
          <p:cNvSpPr txBox="1">
            <a:spLocks/>
          </p:cNvSpPr>
          <p:nvPr/>
        </p:nvSpPr>
        <p:spPr>
          <a:xfrm>
            <a:off x="179512" y="3573016"/>
            <a:ext cx="8712968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c)  Tom has equal number of nickels, dimes, and quarters.  Their total value is $2.00.  How many of each kind of coin does she have?</a:t>
            </a:r>
          </a:p>
          <a:p>
            <a:endParaRPr lang="en-CA" sz="21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73E3E30-D4B6-40E8-AE7C-5FD50097F95E}"/>
              </a:ext>
            </a:extLst>
          </p:cNvPr>
          <p:cNvSpPr txBox="1">
            <a:spLocks/>
          </p:cNvSpPr>
          <p:nvPr/>
        </p:nvSpPr>
        <p:spPr>
          <a:xfrm>
            <a:off x="179512" y="4437112"/>
            <a:ext cx="8640960" cy="12527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d) Bob is twice as old as his brother Dave.  In 7 years from now, Bob will be only one and one-half times as old as Dave.  How old are they each now?</a:t>
            </a:r>
          </a:p>
          <a:p>
            <a:pPr marL="0" indent="0">
              <a:buFont typeface="Wingdings"/>
              <a:buNone/>
            </a:pPr>
            <a:endParaRPr lang="en-CA" sz="21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819B7F-6096-4588-9F53-52118C6081A5}"/>
              </a:ext>
            </a:extLst>
          </p:cNvPr>
          <p:cNvSpPr txBox="1">
            <a:spLocks/>
          </p:cNvSpPr>
          <p:nvPr/>
        </p:nvSpPr>
        <p:spPr>
          <a:xfrm>
            <a:off x="169168" y="5733256"/>
            <a:ext cx="8435280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e) The sum of three numbers is 33.  The second number is 7 less than the first, and the third number is three times the second. What are the numbers?</a:t>
            </a:r>
          </a:p>
        </p:txBody>
      </p:sp>
    </p:spTree>
    <p:extLst>
      <p:ext uri="{BB962C8B-B14F-4D97-AF65-F5344CB8AC3E}">
        <p14:creationId xmlns:p14="http://schemas.microsoft.com/office/powerpoint/2010/main" val="355086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208912" cy="864096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A tank is         full.  It is  full after 10 more litres are added.  What is the capacity of the tank?</a:t>
            </a:r>
          </a:p>
          <a:p>
            <a:endParaRPr lang="en-CA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796068"/>
              </p:ext>
            </p:extLst>
          </p:nvPr>
        </p:nvGraphicFramePr>
        <p:xfrm>
          <a:off x="1763688" y="332656"/>
          <a:ext cx="518666" cy="553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40" imgH="203040" progId="Equation.DSMT4">
                  <p:embed/>
                </p:oleObj>
              </mc:Choice>
              <mc:Fallback>
                <p:oleObj name="Equation" r:id="rId3" imgW="190440" imgH="20304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332656"/>
                        <a:ext cx="518666" cy="5532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16114" y="1466200"/>
            <a:ext cx="343235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Create a chart to organize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099365"/>
              </p:ext>
            </p:extLst>
          </p:nvPr>
        </p:nvGraphicFramePr>
        <p:xfrm>
          <a:off x="323527" y="1484784"/>
          <a:ext cx="4937691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38280" imgH="711000" progId="Equation.DSMT4">
                  <p:embed/>
                </p:oleObj>
              </mc:Choice>
              <mc:Fallback>
                <p:oleObj name="Equation" r:id="rId5" imgW="2438280" imgH="7110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3527" y="1484784"/>
                        <a:ext cx="4937691" cy="165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550518"/>
              </p:ext>
            </p:extLst>
          </p:nvPr>
        </p:nvGraphicFramePr>
        <p:xfrm>
          <a:off x="2065362" y="2060848"/>
          <a:ext cx="7064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203040" progId="Equation.DSMT4">
                  <p:embed/>
                </p:oleObj>
              </mc:Choice>
              <mc:Fallback>
                <p:oleObj name="Equation" r:id="rId7" imgW="2793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62" y="2060848"/>
                        <a:ext cx="70643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61910" y="2276872"/>
            <a:ext cx="24224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“x” be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maximum volume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032125"/>
              </p:ext>
            </p:extLst>
          </p:nvPr>
        </p:nvGraphicFramePr>
        <p:xfrm>
          <a:off x="3865562" y="2052142"/>
          <a:ext cx="7064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203040" progId="Equation.DSMT4">
                  <p:embed/>
                </p:oleObj>
              </mc:Choice>
              <mc:Fallback>
                <p:oleObj name="Equation" r:id="rId9" imgW="27936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2" y="2052142"/>
                        <a:ext cx="70643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917826"/>
              </p:ext>
            </p:extLst>
          </p:nvPr>
        </p:nvGraphicFramePr>
        <p:xfrm>
          <a:off x="3851920" y="2619697"/>
          <a:ext cx="7064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619697"/>
                        <a:ext cx="706437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58638" y="3429000"/>
            <a:ext cx="3629520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Make an equation with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amount needed to add to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have a full tank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457910"/>
              </p:ext>
            </p:extLst>
          </p:nvPr>
        </p:nvGraphicFramePr>
        <p:xfrm>
          <a:off x="1979712" y="3356992"/>
          <a:ext cx="54610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393480" progId="Equation.DSMT4">
                  <p:embed/>
                </p:oleObj>
              </mc:Choice>
              <mc:Fallback>
                <p:oleObj name="Equation" r:id="rId13" imgW="215640" imgH="393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356992"/>
                        <a:ext cx="546100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028466"/>
              </p:ext>
            </p:extLst>
          </p:nvPr>
        </p:nvGraphicFramePr>
        <p:xfrm>
          <a:off x="2555776" y="3573016"/>
          <a:ext cx="7699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560" imgH="177480" progId="Equation.DSMT4">
                  <p:embed/>
                </p:oleObj>
              </mc:Choice>
              <mc:Fallback>
                <p:oleObj name="Equation" r:id="rId15" imgW="30456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573016"/>
                        <a:ext cx="76993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669319"/>
              </p:ext>
            </p:extLst>
          </p:nvPr>
        </p:nvGraphicFramePr>
        <p:xfrm>
          <a:off x="2079005" y="4437112"/>
          <a:ext cx="14128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720" imgH="177480" progId="Equation.DSMT4">
                  <p:embed/>
                </p:oleObj>
              </mc:Choice>
              <mc:Fallback>
                <p:oleObj name="Equation" r:id="rId17" imgW="5587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005" y="4437112"/>
                        <a:ext cx="14128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629208"/>
              </p:ext>
            </p:extLst>
          </p:nvPr>
        </p:nvGraphicFramePr>
        <p:xfrm>
          <a:off x="2267744" y="4941168"/>
          <a:ext cx="2279650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01440" imgH="393480" progId="Equation.DSMT4">
                  <p:embed/>
                </p:oleObj>
              </mc:Choice>
              <mc:Fallback>
                <p:oleObj name="Equation" r:id="rId19" imgW="90144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941168"/>
                        <a:ext cx="2279650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77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640960" cy="2088232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David was collecting money in his homeroom from 21 students attending a concert.  Some tickets cost $5 while others cost $7.  He collected $129 in total.  How many of each type of tickets did the students purchase?  Assume each person purchases one ticket.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292080" y="2276872"/>
            <a:ext cx="343235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Create a chart to organize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949866"/>
              </p:ext>
            </p:extLst>
          </p:nvPr>
        </p:nvGraphicFramePr>
        <p:xfrm>
          <a:off x="260152" y="2348408"/>
          <a:ext cx="4887912" cy="194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61960" imgH="939600" progId="Equation.DSMT4">
                  <p:embed/>
                </p:oleObj>
              </mc:Choice>
              <mc:Fallback>
                <p:oleObj name="Equation" r:id="rId3" imgW="2361960" imgH="93960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0152" y="2348408"/>
                        <a:ext cx="4887912" cy="194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589500"/>
              </p:ext>
            </p:extLst>
          </p:nvPr>
        </p:nvGraphicFramePr>
        <p:xfrm>
          <a:off x="1691680" y="2890241"/>
          <a:ext cx="360040" cy="394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2890241"/>
                        <a:ext cx="360040" cy="3947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14893" y="2978368"/>
            <a:ext cx="321754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“x” be the number of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cheap tickets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14893" y="3626440"/>
            <a:ext cx="321754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Let “y” be the number of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expensive tickets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730222"/>
              </p:ext>
            </p:extLst>
          </p:nvPr>
        </p:nvGraphicFramePr>
        <p:xfrm>
          <a:off x="3186113" y="2889250"/>
          <a:ext cx="3968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64880" progId="Equation.DSMT4">
                  <p:embed/>
                </p:oleObj>
              </mc:Choice>
              <mc:Fallback>
                <p:oleObj name="Equation" r:id="rId7" imgW="139680" imgH="164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86113" y="2889250"/>
                        <a:ext cx="396875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59398"/>
              </p:ext>
            </p:extLst>
          </p:nvPr>
        </p:nvGraphicFramePr>
        <p:xfrm>
          <a:off x="4318695" y="2818259"/>
          <a:ext cx="5413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18695" y="2818259"/>
                        <a:ext cx="541337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885251"/>
              </p:ext>
            </p:extLst>
          </p:nvPr>
        </p:nvGraphicFramePr>
        <p:xfrm>
          <a:off x="1547465" y="3284984"/>
          <a:ext cx="5762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47465" y="3284984"/>
                        <a:ext cx="576263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434787"/>
              </p:ext>
            </p:extLst>
          </p:nvPr>
        </p:nvGraphicFramePr>
        <p:xfrm>
          <a:off x="3131840" y="3286373"/>
          <a:ext cx="6127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203040" progId="Equation.DSMT4">
                  <p:embed/>
                </p:oleObj>
              </mc:Choice>
              <mc:Fallback>
                <p:oleObj name="Equation" r:id="rId13" imgW="215640" imgH="2030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31840" y="3286373"/>
                        <a:ext cx="6127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347082"/>
              </p:ext>
            </p:extLst>
          </p:nvPr>
        </p:nvGraphicFramePr>
        <p:xfrm>
          <a:off x="4211960" y="3284984"/>
          <a:ext cx="7207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177480" progId="Equation.DSMT4">
                  <p:embed/>
                </p:oleObj>
              </mc:Choice>
              <mc:Fallback>
                <p:oleObj name="Equation" r:id="rId15" imgW="25380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211960" y="3284984"/>
                        <a:ext cx="720725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51520" y="3789040"/>
            <a:ext cx="48965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5333415" y="4381654"/>
            <a:ext cx="26949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Make two equations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132747"/>
              </p:ext>
            </p:extLst>
          </p:nvPr>
        </p:nvGraphicFramePr>
        <p:xfrm>
          <a:off x="504254" y="4150469"/>
          <a:ext cx="18367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640" imgH="203040" progId="Equation.DSMT4">
                  <p:embed/>
                </p:oleObj>
              </mc:Choice>
              <mc:Fallback>
                <p:oleObj name="Equation" r:id="rId17" imgW="647640" imgH="203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4254" y="4150469"/>
                        <a:ext cx="1836738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829420"/>
              </p:ext>
            </p:extLst>
          </p:nvPr>
        </p:nvGraphicFramePr>
        <p:xfrm>
          <a:off x="107504" y="4798542"/>
          <a:ext cx="2152696" cy="505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63280" imgH="203040" progId="Equation.DSMT4">
                  <p:embed/>
                </p:oleObj>
              </mc:Choice>
              <mc:Fallback>
                <p:oleObj name="Equation" r:id="rId19" imgW="86328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07504" y="4798542"/>
                        <a:ext cx="2152696" cy="505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2411760" y="4437112"/>
            <a:ext cx="504056" cy="0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444601"/>
              </p:ext>
            </p:extLst>
          </p:nvPr>
        </p:nvGraphicFramePr>
        <p:xfrm>
          <a:off x="3005138" y="4149080"/>
          <a:ext cx="1800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680" imgH="203040" progId="Equation.DSMT4">
                  <p:embed/>
                </p:oleObj>
              </mc:Choice>
              <mc:Fallback>
                <p:oleObj name="Equation" r:id="rId21" imgW="63468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005138" y="4149080"/>
                        <a:ext cx="18002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025324"/>
              </p:ext>
            </p:extLst>
          </p:nvPr>
        </p:nvGraphicFramePr>
        <p:xfrm>
          <a:off x="142378" y="5303738"/>
          <a:ext cx="3133478" cy="630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57120" imgH="253800" progId="Equation.DSMT4">
                  <p:embed/>
                </p:oleObj>
              </mc:Choice>
              <mc:Fallback>
                <p:oleObj name="Equation" r:id="rId23" imgW="1257120" imgH="2538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42378" y="5303738"/>
                        <a:ext cx="3133478" cy="6306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76933"/>
              </p:ext>
            </p:extLst>
          </p:nvPr>
        </p:nvGraphicFramePr>
        <p:xfrm>
          <a:off x="269131" y="5867995"/>
          <a:ext cx="30067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06360" imgH="177480" progId="Equation.DSMT4">
                  <p:embed/>
                </p:oleObj>
              </mc:Choice>
              <mc:Fallback>
                <p:oleObj name="Equation" r:id="rId25" imgW="120636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69131" y="5867995"/>
                        <a:ext cx="300672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179019"/>
              </p:ext>
            </p:extLst>
          </p:nvPr>
        </p:nvGraphicFramePr>
        <p:xfrm>
          <a:off x="1882775" y="6308725"/>
          <a:ext cx="12334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95000" imgH="177480" progId="Equation.DSMT4">
                  <p:embed/>
                </p:oleObj>
              </mc:Choice>
              <mc:Fallback>
                <p:oleObj name="Equation" r:id="rId27" imgW="49500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882775" y="6308725"/>
                        <a:ext cx="12334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005116"/>
              </p:ext>
            </p:extLst>
          </p:nvPr>
        </p:nvGraphicFramePr>
        <p:xfrm>
          <a:off x="2031578" y="6309320"/>
          <a:ext cx="8842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55320" imgH="177480" progId="Equation.DSMT4">
                  <p:embed/>
                </p:oleObj>
              </mc:Choice>
              <mc:Fallback>
                <p:oleObj name="Equation" r:id="rId29" imgW="35532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031578" y="6309320"/>
                        <a:ext cx="88423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499992" y="5445224"/>
            <a:ext cx="29835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9 cheaper tickets</a:t>
            </a:r>
          </a:p>
          <a:p>
            <a:r>
              <a:rPr lang="en-CA" sz="2100" dirty="0">
                <a:solidFill>
                  <a:srgbClr val="FF0000"/>
                </a:solidFill>
              </a:rPr>
              <a:t>&amp; 12 expensive tickets</a:t>
            </a:r>
          </a:p>
        </p:txBody>
      </p:sp>
    </p:spTree>
    <p:extLst>
      <p:ext uri="{BB962C8B-B14F-4D97-AF65-F5344CB8AC3E}">
        <p14:creationId xmlns:p14="http://schemas.microsoft.com/office/powerpoint/2010/main" val="254691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r>
              <a:rPr lang="en-CA" dirty="0"/>
              <a:t>Solving Problems Using Equations: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1368152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Ex: Tom has equal number of nickels, dimes, and quarters.  Their total value is $2.00.  How many of each kind of coin does she have?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076057" y="233958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9552" y="2348880"/>
          <a:ext cx="3612077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400" imgH="939600" progId="Equation.DSMT4">
                  <p:embed/>
                </p:oleObj>
              </mc:Choice>
              <mc:Fallback>
                <p:oleObj name="Equation" r:id="rId3" imgW="1625400" imgH="9396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2348880"/>
                        <a:ext cx="3612077" cy="2088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9289" y="2952179"/>
          <a:ext cx="736367" cy="26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200" imgH="177480" progId="Equation.DSMT4">
                  <p:embed/>
                </p:oleObj>
              </mc:Choice>
              <mc:Fallback>
                <p:oleObj name="Equation" r:id="rId5" imgW="457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89" y="2952179"/>
                        <a:ext cx="736367" cy="260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90873" y="3528690"/>
          <a:ext cx="6127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873" y="3528690"/>
                        <a:ext cx="612775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68189" y="4005064"/>
          <a:ext cx="879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203040" progId="Equation.DSMT4">
                  <p:embed/>
                </p:oleObj>
              </mc:Choice>
              <mc:Fallback>
                <p:oleObj name="Equation" r:id="rId9" imgW="54576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189" y="4005064"/>
                        <a:ext cx="879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051720" y="2924944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39680" progId="Equation.DSMT4">
                  <p:embed/>
                </p:oleObj>
              </mc:Choice>
              <mc:Fallback>
                <p:oleObj name="Equation" r:id="rId11" imgW="12672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24944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064063" y="3429000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39680" progId="Equation.DSMT4">
                  <p:embed/>
                </p:oleObj>
              </mc:Choice>
              <mc:Fallback>
                <p:oleObj name="Equation" r:id="rId13" imgW="126720" imgH="1396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4063" y="3429000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076406" y="3933056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39680" progId="Equation.DSMT4">
                  <p:embed/>
                </p:oleObj>
              </mc:Choice>
              <mc:Fallback>
                <p:oleObj name="Equation" r:id="rId15" imgW="12672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06" y="3933056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004048" y="3068960"/>
            <a:ext cx="36824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we don’t how many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of each coin there are, we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use “x” to represent that number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314700" y="2909317"/>
          <a:ext cx="5572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77480" progId="Equation.DSMT4">
                  <p:embed/>
                </p:oleObj>
              </mc:Choice>
              <mc:Fallback>
                <p:oleObj name="Equation" r:id="rId16" imgW="203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909317"/>
                        <a:ext cx="55721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189288" y="3413373"/>
          <a:ext cx="7318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177480" progId="Equation.DSMT4">
                  <p:embed/>
                </p:oleObj>
              </mc:Choice>
              <mc:Fallback>
                <p:oleObj name="Equation" r:id="rId18" imgW="26640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3413373"/>
                        <a:ext cx="731837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157166" y="3917429"/>
          <a:ext cx="766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9360" imgH="177480" progId="Equation.DSMT4">
                  <p:embed/>
                </p:oleObj>
              </mc:Choice>
              <mc:Fallback>
                <p:oleObj name="Equation" r:id="rId20" imgW="2793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166" y="3917429"/>
                        <a:ext cx="766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994038" y="4078813"/>
            <a:ext cx="3466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Take the sum of all the values,</a:t>
            </a:r>
          </a:p>
          <a:p>
            <a:r>
              <a:rPr lang="en-CA" dirty="0">
                <a:solidFill>
                  <a:srgbClr val="FF0000"/>
                </a:solidFill>
              </a:rPr>
              <a:t>it should be equal to $2.00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11944" y="4565501"/>
          <a:ext cx="3556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95280" imgH="177480" progId="Equation.DSMT4">
                  <p:embed/>
                </p:oleObj>
              </mc:Choice>
              <mc:Fallback>
                <p:oleObj name="Equation" r:id="rId22" imgW="12952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44" y="4565501"/>
                        <a:ext cx="3556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255018" y="5085184"/>
          <a:ext cx="1812926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60240" imgH="177480" progId="Equation.DSMT4">
                  <p:embed/>
                </p:oleObj>
              </mc:Choice>
              <mc:Fallback>
                <p:oleObj name="Equation" r:id="rId24" imgW="6602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018" y="5085184"/>
                        <a:ext cx="1812926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699792" y="5589240"/>
          <a:ext cx="9413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177480" progId="Equation.DSMT4">
                  <p:embed/>
                </p:oleObj>
              </mc:Choice>
              <mc:Fallback>
                <p:oleObj name="Equation" r:id="rId26" imgW="34272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589240"/>
                        <a:ext cx="94138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067944" y="5662989"/>
            <a:ext cx="407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Therefore, he has 5 nickels, 5 dimes,</a:t>
            </a:r>
          </a:p>
          <a:p>
            <a:r>
              <a:rPr lang="en-CA" dirty="0">
                <a:solidFill>
                  <a:srgbClr val="FF0000"/>
                </a:solidFill>
              </a:rPr>
              <a:t>and  5 quarters</a:t>
            </a:r>
          </a:p>
        </p:txBody>
      </p:sp>
    </p:spTree>
    <p:extLst>
      <p:ext uri="{BB962C8B-B14F-4D97-AF65-F5344CB8AC3E}">
        <p14:creationId xmlns:p14="http://schemas.microsoft.com/office/powerpoint/2010/main" val="252865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7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e29489c09c3c63187c2677341ee6319b0e3d0"/>
  <p:tag name="GENSWF_OUTPUT_FILE_NAME" val="m8hc33"/>
  <p:tag name="ISPRING_ULTRA_SCORM_COURSE_ID" val="B2532A09-502B-4AFC-A3C7-6E077C567268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b66e6574de1efe70f934ab977899216fb11653e0"/>
  <p:tag name="ISPRING_PLAYERS_CUSTOMIZATION_2" val="UEsDBBQAAgAIAEIA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QgC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QgC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EIA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QgC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EIAi1OOc/b6agAAAOUAAAAaAAAAbm9uZS9odG1sX3NraW5fc2V0dGluZ3MuanOr5lIAAqUcJQUrhWowG8xPKi0pyc/TS87PK0nNK9HLyy/KTQSrUVJ2AwMlHZyK88tSiwgoTUtMTkUx1NTIwskFp0qEiSZO5i7OlsjqChLTU/WSEpOz04vyS/NSIMqcXV0MXYyVwKpquWoBUEsDBBQAAgAIAEIAi1O8fTX3SgAAAEkAAAAXAAAAbm9uZS9sb2NhbF9zZXR0aW5ncy54bWyzsa/IzVEoSy0qzszPs1Uy1DNQUkjNS85PycxLt1UKDXHTtVBSKC5JzEtJzMnPS7VVystXUrC347LJyU9OzAlOLSkBKizWt+MCAFBLAwQUAAIACABFAI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RQC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FAI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RQC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FAI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RQC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EUAi1O45zzyXgAAAGMAAAAlAAAAdW5pdmVyc2FsLW5vLXZpZGVvL2xvY2FsX3NldHRpbmdzLnhtbA3KvQ5AQAwA4N1TNN39bQbHZrTgARoakfRacUd4e7d9w9f2rxd4+AqHqcO6qBBYV9sO3R0u85A3CCGSbiSm7FANoe+yVmwlmTjGFAOcQh9fM/uEyCP5NIdbBMsu+wFQSwECAAAUAAIACABCAItTXK2x+KEDAADvDAAAGAAAAAAAAAABAAAAAAAAAAAAbm9uZS9jb21tb25fbWVzc2FnZXMubG5nUEsBAgAAFAACAAgAQgCLUxUeYBujAAAAfwEAACkAAAAAAAAAAQAAAAAA1wMAAG5vbmUvcGxheWJhY2tfYW5kX25hdmlnYXRpb25fc2V0dGluZ3MueG1sUEsBAgAAFAACAAgAQgCLUx9UimowAwAAxw4AACIAAAAAAAAAAQAAAAAAwQQAAG5vbmUvZmxhc2hfcHVibGlzaGluZ19zZXR0aW5ncy54bWxQSwECAAAUAAIACABCAItTcVeUnRUBAADRAgAAHAAAAAAAAAABAAAAAAAxCAAAbm9uZS9mbGFzaF9za2luX3NldHRpbmdzLnhtbFBLAQIAABQAAgAIAEIAi1PXm3CWKwMAAG8OAAAhAAAAAAAAAAEAAAAAAIAJAABub25lL2h0bWxfcHVibGlzaGluZ19zZXR0aW5ncy54bWxQSwECAAAUAAIACABCAItTjnP2+moAAADlAAAAGgAAAAAAAAABAAAAAADqDAAAbm9uZS9odG1sX3NraW5fc2V0dGluZ3MuanNQSwECAAAUAAIACABCAItTvH0190oAAABJAAAAFwAAAAAAAAABAAAAAACMDQAAbm9uZS9sb2NhbF9zZXR0aW5ncy54bWxQSwECAAAUAAIACABFAItTnF4yCBQGAAA3FwAAJgAAAAAAAAABAAAAAAALDgAAdW5pdmVyc2FsLW5vLXZpZGVvL2NvbW1vbl9tZXNzYWdlcy5sbmdQSwECAAAUAAIACABFAItTFR5gG6MAAAB/AQAANwAAAAAAAAABAAAAAABjFAAAdW5pdmVyc2FsLW5vLXZpZGVvL3BsYXliYWNrX2FuZF9uYXZpZ2F0aW9uX3NldHRpbmdzLnhtbFBLAQIAABQAAgAIAEUAi1NLM4aKLwUAAGgdAAAwAAAAAAAAAAEAAAAAAFsVAAB1bml2ZXJzYWwtbm8tdmlkZW8vZmxhc2hfcHVibGlzaGluZ19zZXR0aW5ncy54bWxQSwECAAAUAAIACABFAItTDnvHIGUDAACXDAAAKgAAAAAAAAABAAAAAADYGgAAdW5pdmVyc2FsLW5vLXZpZGVvL2ZsYXNoX3NraW5fc2V0dGluZ3MueG1sUEsBAgAAFAACAAgARQCLU/rnN04qBQAA8hwAAC8AAAAAAAAAAQAAAAAAhR4AAHVuaXZlcnNhbC1uby12aWRlby9odG1sX3B1Ymxpc2hpbmdfc2V0dGluZ3MueG1sUEsBAgAAFAACAAgARQCLU+xMWVK2AQAAegYAACgAAAAAAAAAAQAAAAAA/CMAAHVuaXZlcnNhbC1uby12aWRlby9odG1sX3NraW5fc2V0dGluZ3MuanNQSwECAAAUAAIACABFAItTuOc88l4AAABjAAAAJQAAAAAAAAABAAAAAAD4JQAAdW5pdmVyc2FsLW5vLXZpZGVvL2xvY2FsX3NldHRpbmdzLnhtbFBLBQYAAAAADgAOAIgEAACZJgAAAAA="/>
  <p:tag name="ISPRING_LMS_API_VERSION" val="SCORM 2004 (2nd edition)"/>
  <p:tag name="ISPRING_ULTRA_SCORM_COURCE_TITLE" val="Section 2.3 Solving Problems with Equa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3 Solving Problems with Equa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308</TotalTime>
  <Words>1363</Words>
  <Application>Microsoft Office PowerPoint</Application>
  <PresentationFormat>On-screen Show (4:3)</PresentationFormat>
  <Paragraphs>100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2.4 Solving Problems with Equations</vt:lpstr>
      <vt:lpstr>How to Solve Word Problems With Algebra</vt:lpstr>
      <vt:lpstr>Setting Your Variables:</vt:lpstr>
      <vt:lpstr>PowerPoint Presentation</vt:lpstr>
      <vt:lpstr>Using Equations to Model Problems</vt:lpstr>
      <vt:lpstr>PowerPoint Presentation</vt:lpstr>
      <vt:lpstr>PowerPoint Presentation</vt:lpstr>
      <vt:lpstr>PowerPoint Presentation</vt:lpstr>
      <vt:lpstr>Solving Problems Using Equations: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2.3 Solving Problems with Equations</dc:title>
  <dc:creator>Danny Young</dc:creator>
  <cp:lastModifiedBy>Danny Young</cp:lastModifiedBy>
  <cp:revision>30</cp:revision>
  <dcterms:created xsi:type="dcterms:W3CDTF">2011-06-27T16:11:13Z</dcterms:created>
  <dcterms:modified xsi:type="dcterms:W3CDTF">2025-11-27T18:40:56Z</dcterms:modified>
</cp:coreProperties>
</file>